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tags/tag9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0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</p:sldMasterIdLst>
  <p:notesMasterIdLst>
    <p:notesMasterId r:id="rId87"/>
  </p:notesMasterIdLst>
  <p:handoutMasterIdLst>
    <p:handoutMasterId r:id="rId88"/>
  </p:handoutMasterIdLst>
  <p:sldIdLst>
    <p:sldId id="319" r:id="rId5"/>
    <p:sldId id="950" r:id="rId6"/>
    <p:sldId id="386" r:id="rId7"/>
    <p:sldId id="323" r:id="rId8"/>
    <p:sldId id="806" r:id="rId9"/>
    <p:sldId id="912" r:id="rId10"/>
    <p:sldId id="913" r:id="rId11"/>
    <p:sldId id="915" r:id="rId12"/>
    <p:sldId id="917" r:id="rId13"/>
    <p:sldId id="920" r:id="rId14"/>
    <p:sldId id="921" r:id="rId15"/>
    <p:sldId id="369" r:id="rId16"/>
    <p:sldId id="357" r:id="rId17"/>
    <p:sldId id="359" r:id="rId18"/>
    <p:sldId id="933" r:id="rId19"/>
    <p:sldId id="934" r:id="rId20"/>
    <p:sldId id="890" r:id="rId21"/>
    <p:sldId id="923" r:id="rId22"/>
    <p:sldId id="363" r:id="rId23"/>
    <p:sldId id="364" r:id="rId24"/>
    <p:sldId id="365" r:id="rId25"/>
    <p:sldId id="924" r:id="rId26"/>
    <p:sldId id="935" r:id="rId27"/>
    <p:sldId id="886" r:id="rId28"/>
    <p:sldId id="358" r:id="rId29"/>
    <p:sldId id="925" r:id="rId30"/>
    <p:sldId id="947" r:id="rId31"/>
    <p:sldId id="361" r:id="rId32"/>
    <p:sldId id="697" r:id="rId33"/>
    <p:sldId id="699" r:id="rId34"/>
    <p:sldId id="939" r:id="rId35"/>
    <p:sldId id="368" r:id="rId36"/>
    <p:sldId id="822" r:id="rId37"/>
    <p:sldId id="910" r:id="rId38"/>
    <p:sldId id="928" r:id="rId39"/>
    <p:sldId id="929" r:id="rId40"/>
    <p:sldId id="911" r:id="rId41"/>
    <p:sldId id="948" r:id="rId42"/>
    <p:sldId id="325" r:id="rId43"/>
    <p:sldId id="371" r:id="rId44"/>
    <p:sldId id="367" r:id="rId45"/>
    <p:sldId id="288" r:id="rId46"/>
    <p:sldId id="289" r:id="rId47"/>
    <p:sldId id="292" r:id="rId48"/>
    <p:sldId id="290" r:id="rId49"/>
    <p:sldId id="294" r:id="rId50"/>
    <p:sldId id="293" r:id="rId51"/>
    <p:sldId id="914" r:id="rId52"/>
    <p:sldId id="937" r:id="rId53"/>
    <p:sldId id="938" r:id="rId54"/>
    <p:sldId id="390" r:id="rId55"/>
    <p:sldId id="392" r:id="rId56"/>
    <p:sldId id="393" r:id="rId57"/>
    <p:sldId id="373" r:id="rId58"/>
    <p:sldId id="374" r:id="rId59"/>
    <p:sldId id="376" r:id="rId60"/>
    <p:sldId id="530" r:id="rId61"/>
    <p:sldId id="377" r:id="rId62"/>
    <p:sldId id="378" r:id="rId63"/>
    <p:sldId id="381" r:id="rId64"/>
    <p:sldId id="383" r:id="rId65"/>
    <p:sldId id="553" r:id="rId66"/>
    <p:sldId id="543" r:id="rId67"/>
    <p:sldId id="557" r:id="rId68"/>
    <p:sldId id="940" r:id="rId69"/>
    <p:sldId id="942" r:id="rId70"/>
    <p:sldId id="941" r:id="rId71"/>
    <p:sldId id="944" r:id="rId72"/>
    <p:sldId id="945" r:id="rId73"/>
    <p:sldId id="395" r:id="rId74"/>
    <p:sldId id="949" r:id="rId75"/>
    <p:sldId id="326" r:id="rId76"/>
    <p:sldId id="327" r:id="rId77"/>
    <p:sldId id="328" r:id="rId78"/>
    <p:sldId id="329" r:id="rId79"/>
    <p:sldId id="807" r:id="rId80"/>
    <p:sldId id="396" r:id="rId81"/>
    <p:sldId id="397" r:id="rId82"/>
    <p:sldId id="398" r:id="rId83"/>
    <p:sldId id="301" r:id="rId84"/>
    <p:sldId id="302" r:id="rId85"/>
    <p:sldId id="303" r:id="rId86"/>
  </p:sldIdLst>
  <p:sldSz cx="9144000" cy="6858000" type="screen4x3"/>
  <p:notesSz cx="6858000" cy="9144000"/>
  <p:custDataLst>
    <p:tags r:id="rId8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CE083D0-9FDE-1841-A3A1-260E9037B82F}">
          <p14:sldIdLst>
            <p14:sldId id="319"/>
            <p14:sldId id="950"/>
            <p14:sldId id="386"/>
            <p14:sldId id="323"/>
            <p14:sldId id="806"/>
            <p14:sldId id="912"/>
            <p14:sldId id="913"/>
            <p14:sldId id="915"/>
            <p14:sldId id="917"/>
            <p14:sldId id="920"/>
            <p14:sldId id="921"/>
          </p14:sldIdLst>
        </p14:section>
        <p14:section name="predicting risk" id="{4C35C699-6673-5743-B34D-DD2ED40FCCDD}">
          <p14:sldIdLst>
            <p14:sldId id="369"/>
            <p14:sldId id="357"/>
            <p14:sldId id="359"/>
            <p14:sldId id="933"/>
            <p14:sldId id="934"/>
            <p14:sldId id="890"/>
            <p14:sldId id="923"/>
            <p14:sldId id="363"/>
            <p14:sldId id="364"/>
            <p14:sldId id="365"/>
            <p14:sldId id="924"/>
            <p14:sldId id="935"/>
            <p14:sldId id="886"/>
            <p14:sldId id="358"/>
            <p14:sldId id="925"/>
          </p14:sldIdLst>
        </p14:section>
        <p14:section name="general approach to pregnancy" id="{84286BDD-D18D-B246-A45B-8C4A7E2CBFBE}">
          <p14:sldIdLst>
            <p14:sldId id="947"/>
            <p14:sldId id="361"/>
            <p14:sldId id="697"/>
            <p14:sldId id="699"/>
            <p14:sldId id="939"/>
            <p14:sldId id="368"/>
            <p14:sldId id="822"/>
            <p14:sldId id="910"/>
            <p14:sldId id="928"/>
            <p14:sldId id="929"/>
            <p14:sldId id="911"/>
            <p14:sldId id="948"/>
            <p14:sldId id="325"/>
          </p14:sldIdLst>
        </p14:section>
        <p14:section name="cardiomyopathy" id="{0435B88C-78A5-944F-AD77-D848476D02D9}">
          <p14:sldIdLst>
            <p14:sldId id="371"/>
            <p14:sldId id="367"/>
            <p14:sldId id="288"/>
            <p14:sldId id="289"/>
            <p14:sldId id="292"/>
            <p14:sldId id="290"/>
            <p14:sldId id="294"/>
            <p14:sldId id="293"/>
            <p14:sldId id="914"/>
            <p14:sldId id="937"/>
          </p14:sldIdLst>
        </p14:section>
        <p14:section name="complex CHD" id="{550DEFDC-4805-B140-8664-8A99E6467ECF}">
          <p14:sldIdLst>
            <p14:sldId id="938"/>
            <p14:sldId id="390"/>
            <p14:sldId id="392"/>
            <p14:sldId id="393"/>
          </p14:sldIdLst>
        </p14:section>
        <p14:section name="valvular disease" id="{85F4B90F-4173-1D4B-B5F9-4D0FACA7AAAE}">
          <p14:sldIdLst>
            <p14:sldId id="373"/>
            <p14:sldId id="374"/>
            <p14:sldId id="376"/>
            <p14:sldId id="530"/>
            <p14:sldId id="377"/>
            <p14:sldId id="378"/>
            <p14:sldId id="381"/>
            <p14:sldId id="383"/>
            <p14:sldId id="553"/>
            <p14:sldId id="543"/>
            <p14:sldId id="557"/>
            <p14:sldId id="940"/>
            <p14:sldId id="942"/>
            <p14:sldId id="941"/>
            <p14:sldId id="944"/>
            <p14:sldId id="945"/>
            <p14:sldId id="395"/>
          </p14:sldIdLst>
        </p14:section>
        <p14:section name="references" id="{4DAECE7F-D97E-494F-9C57-6C1CD4A3439A}">
          <p14:sldIdLst>
            <p14:sldId id="949"/>
            <p14:sldId id="326"/>
            <p14:sldId id="327"/>
            <p14:sldId id="328"/>
            <p14:sldId id="329"/>
            <p14:sldId id="807"/>
            <p14:sldId id="396"/>
            <p14:sldId id="397"/>
            <p14:sldId id="398"/>
            <p14:sldId id="301"/>
            <p14:sldId id="302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D74"/>
    <a:srgbClr val="58B7B3"/>
    <a:srgbClr val="9794C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6" autoAdjust="0"/>
    <p:restoredTop sz="88321" autoAdjust="0"/>
  </p:normalViewPr>
  <p:slideViewPr>
    <p:cSldViewPr snapToGrid="0">
      <p:cViewPr varScale="1">
        <p:scale>
          <a:sx n="95" d="100"/>
          <a:sy n="95" d="100"/>
        </p:scale>
        <p:origin x="1648" y="176"/>
      </p:cViewPr>
      <p:guideLst>
        <p:guide orient="horz" pos="2160"/>
        <p:guide pos="2856"/>
      </p:guideLst>
    </p:cSldViewPr>
  </p:slideViewPr>
  <p:notesTextViewPr>
    <p:cViewPr>
      <p:scale>
        <a:sx n="105" d="100"/>
        <a:sy n="105" d="100"/>
      </p:scale>
      <p:origin x="0" y="0"/>
    </p:cViewPr>
  </p:notesTextViewPr>
  <p:sorterViewPr>
    <p:cViewPr varScale="1">
      <p:scale>
        <a:sx n="100" d="100"/>
        <a:sy n="100" d="100"/>
      </p:scale>
      <p:origin x="0" y="-4576"/>
    </p:cViewPr>
  </p:sorterViewPr>
  <p:notesViewPr>
    <p:cSldViewPr snapToGrid="0" snapToObjects="1">
      <p:cViewPr varScale="1">
        <p:scale>
          <a:sx n="88" d="100"/>
          <a:sy n="88" d="100"/>
        </p:scale>
        <p:origin x="3872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tags" Target="tags/tag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presProps" Target="presProp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handoutMaster" Target="handoutMasters/handoutMaster1.xml"/><Relationship Id="rId9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theme" Target="theme/theme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WHO I</c:v>
                </c:pt>
                <c:pt idx="1">
                  <c:v>WHO II</c:v>
                </c:pt>
                <c:pt idx="2">
                  <c:v>WHO II-III</c:v>
                </c:pt>
                <c:pt idx="3">
                  <c:v>WHO III</c:v>
                </c:pt>
                <c:pt idx="4">
                  <c:v>WHO IV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3.1</c:v>
                </c:pt>
                <c:pt idx="1">
                  <c:v>21.7</c:v>
                </c:pt>
                <c:pt idx="2">
                  <c:v>12.8</c:v>
                </c:pt>
                <c:pt idx="3">
                  <c:v>21.1</c:v>
                </c:pt>
                <c:pt idx="4">
                  <c:v>35.6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11-5640-ACB2-CD40CEEE3D8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740458303"/>
        <c:axId val="744392735"/>
      </c:barChart>
      <c:catAx>
        <c:axId val="740458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392735"/>
        <c:crosses val="autoZero"/>
        <c:auto val="1"/>
        <c:lblAlgn val="ctr"/>
        <c:lblOffset val="100"/>
        <c:noMultiLvlLbl val="0"/>
      </c:catAx>
      <c:valAx>
        <c:axId val="74439273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4045830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9050">
              <a:solidFill>
                <a:schemeClr val="bg2"/>
              </a:solidFill>
            </a:ln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70.0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B53-4F58-9B7E-6BAF0CA798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0-0.50</c:v>
                </c:pt>
                <c:pt idx="1">
                  <c:v>0.51-1.50</c:v>
                </c:pt>
                <c:pt idx="2">
                  <c:v>1.51-2.50</c:v>
                </c:pt>
                <c:pt idx="3">
                  <c:v>2.51-3.50</c:v>
                </c:pt>
                <c:pt idx="4">
                  <c:v>&gt;3.51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2.9</c:v>
                </c:pt>
                <c:pt idx="1">
                  <c:v>7.5</c:v>
                </c:pt>
                <c:pt idx="2">
                  <c:v>17.5</c:v>
                </c:pt>
                <c:pt idx="3">
                  <c:v>43.1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53-4F58-9B7E-6BAF0CA79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22033416"/>
        <c:axId val="2123775528"/>
      </c:barChart>
      <c:catAx>
        <c:axId val="2122033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9050"/>
        </c:spPr>
        <c:txPr>
          <a:bodyPr/>
          <a:lstStyle/>
          <a:p>
            <a:pPr>
              <a:defRPr sz="1600"/>
            </a:pPr>
            <a:endParaRPr lang="en-US"/>
          </a:p>
        </c:txPr>
        <c:crossAx val="2123775528"/>
        <c:crosses val="autoZero"/>
        <c:auto val="1"/>
        <c:lblAlgn val="ctr"/>
        <c:lblOffset val="100"/>
        <c:noMultiLvlLbl val="0"/>
      </c:catAx>
      <c:valAx>
        <c:axId val="2123775528"/>
        <c:scaling>
          <c:orientation val="minMax"/>
          <c:max val="8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050"/>
        </c:spPr>
        <c:txPr>
          <a:bodyPr/>
          <a:lstStyle/>
          <a:p>
            <a:pPr>
              <a:defRPr sz="1600"/>
            </a:pPr>
            <a:endParaRPr lang="en-US"/>
          </a:p>
        </c:txPr>
        <c:crossAx val="2122033416"/>
        <c:crosses val="autoZero"/>
        <c:crossBetween val="between"/>
        <c:majorUnit val="20"/>
        <c:min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6D2970-D787-AE41-9D2F-563023BC5CF7}" type="doc">
      <dgm:prSet loTypeId="urn:microsoft.com/office/officeart/2005/8/layout/equation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38D0CF-EA8F-2C46-9169-D78CF59FBAAE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en-US" b="1" dirty="0"/>
            <a:t>Cardiac output</a:t>
          </a:r>
        </a:p>
      </dgm:t>
    </dgm:pt>
    <dgm:pt modelId="{4727E717-FFD3-3143-BFD8-90C464A34074}" type="parTrans" cxnId="{684A185A-05AE-824F-800F-E42387E06C5C}">
      <dgm:prSet/>
      <dgm:spPr/>
      <dgm:t>
        <a:bodyPr/>
        <a:lstStyle/>
        <a:p>
          <a:endParaRPr lang="en-US"/>
        </a:p>
      </dgm:t>
    </dgm:pt>
    <dgm:pt modelId="{CAC75AE0-B6DD-2443-A39E-42807925BE0C}" type="sibTrans" cxnId="{684A185A-05AE-824F-800F-E42387E06C5C}">
      <dgm:prSet/>
      <dgm:spPr/>
      <dgm:t>
        <a:bodyPr/>
        <a:lstStyle/>
        <a:p>
          <a:endParaRPr lang="en-US"/>
        </a:p>
      </dgm:t>
    </dgm:pt>
    <dgm:pt modelId="{ED449E47-59A7-974F-A410-BF6E73936231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en-US" b="1" dirty="0"/>
            <a:t>Heart Rate</a:t>
          </a:r>
        </a:p>
      </dgm:t>
    </dgm:pt>
    <dgm:pt modelId="{84B6CF77-96EC-344E-AA89-28BE578933F9}" type="parTrans" cxnId="{078AE478-0CB8-A54F-A227-320B531B6281}">
      <dgm:prSet/>
      <dgm:spPr/>
      <dgm:t>
        <a:bodyPr/>
        <a:lstStyle/>
        <a:p>
          <a:endParaRPr lang="en-US"/>
        </a:p>
      </dgm:t>
    </dgm:pt>
    <dgm:pt modelId="{BE377666-A80F-B144-A397-EEBA0933EB4E}" type="sibTrans" cxnId="{078AE478-0CB8-A54F-A227-320B531B6281}">
      <dgm:prSet/>
      <dgm:spPr/>
      <dgm:t>
        <a:bodyPr/>
        <a:lstStyle/>
        <a:p>
          <a:endParaRPr lang="en-US"/>
        </a:p>
      </dgm:t>
    </dgm:pt>
    <dgm:pt modelId="{D96169EB-51F7-3A4D-9A27-08B33BBF4046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en-US" sz="3200" b="1" dirty="0"/>
            <a:t>Stroke Volume</a:t>
          </a:r>
        </a:p>
      </dgm:t>
    </dgm:pt>
    <dgm:pt modelId="{983E736E-AFAA-F841-B8A2-EF3A92EF7155}" type="parTrans" cxnId="{781CD7F3-165D-4C4E-A828-0CB4DFCB68EA}">
      <dgm:prSet/>
      <dgm:spPr/>
      <dgm:t>
        <a:bodyPr/>
        <a:lstStyle/>
        <a:p>
          <a:endParaRPr lang="en-US"/>
        </a:p>
      </dgm:t>
    </dgm:pt>
    <dgm:pt modelId="{C64FE9BF-E8AD-AE43-B74D-ABD23A7A9189}" type="sibTrans" cxnId="{781CD7F3-165D-4C4E-A828-0CB4DFCB68EA}">
      <dgm:prSet/>
      <dgm:spPr/>
      <dgm:t>
        <a:bodyPr/>
        <a:lstStyle/>
        <a:p>
          <a:endParaRPr lang="en-US"/>
        </a:p>
      </dgm:t>
    </dgm:pt>
    <dgm:pt modelId="{26548F93-F211-294F-B0F0-65BC5FA5C457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en-US" sz="2800" b="1" dirty="0"/>
            <a:t>Preload</a:t>
          </a:r>
        </a:p>
      </dgm:t>
    </dgm:pt>
    <dgm:pt modelId="{F161A8B7-A449-B340-9856-5F759D4E0C79}" type="parTrans" cxnId="{691F316C-6A54-E645-B051-ABE68727BF0C}">
      <dgm:prSet/>
      <dgm:spPr/>
      <dgm:t>
        <a:bodyPr/>
        <a:lstStyle/>
        <a:p>
          <a:endParaRPr lang="en-US"/>
        </a:p>
      </dgm:t>
    </dgm:pt>
    <dgm:pt modelId="{B8726E27-D61D-8643-86CD-C7E72228A663}" type="sibTrans" cxnId="{691F316C-6A54-E645-B051-ABE68727BF0C}">
      <dgm:prSet/>
      <dgm:spPr/>
      <dgm:t>
        <a:bodyPr/>
        <a:lstStyle/>
        <a:p>
          <a:endParaRPr lang="en-US"/>
        </a:p>
      </dgm:t>
    </dgm:pt>
    <dgm:pt modelId="{AD2CD60A-A2B3-A449-9DB6-6C723DD7B333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en-US" sz="2800" b="1" dirty="0"/>
            <a:t>Contractility</a:t>
          </a:r>
        </a:p>
      </dgm:t>
    </dgm:pt>
    <dgm:pt modelId="{B5EF1E12-320D-E94C-B920-52735143004D}" type="sibTrans" cxnId="{E988BF6D-E2D0-A449-9F49-31981EEE5964}">
      <dgm:prSet/>
      <dgm:spPr/>
      <dgm:t>
        <a:bodyPr/>
        <a:lstStyle/>
        <a:p>
          <a:endParaRPr lang="en-US"/>
        </a:p>
      </dgm:t>
    </dgm:pt>
    <dgm:pt modelId="{298973EC-87B9-9C4D-9DF8-0E894A6C47F5}" type="parTrans" cxnId="{E988BF6D-E2D0-A449-9F49-31981EEE5964}">
      <dgm:prSet/>
      <dgm:spPr/>
      <dgm:t>
        <a:bodyPr/>
        <a:lstStyle/>
        <a:p>
          <a:endParaRPr lang="en-US"/>
        </a:p>
      </dgm:t>
    </dgm:pt>
    <dgm:pt modelId="{5B8CE189-5057-B643-BAA3-E323A4FDE51A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en-US" sz="2800" b="1" dirty="0"/>
            <a:t>Afterload</a:t>
          </a:r>
        </a:p>
      </dgm:t>
    </dgm:pt>
    <dgm:pt modelId="{2E83673E-7BD9-594E-94B1-D0C238315F1D}" type="sibTrans" cxnId="{69835DD7-839C-A340-9021-9EFD5FB9B771}">
      <dgm:prSet/>
      <dgm:spPr/>
      <dgm:t>
        <a:bodyPr/>
        <a:lstStyle/>
        <a:p>
          <a:endParaRPr lang="en-US"/>
        </a:p>
      </dgm:t>
    </dgm:pt>
    <dgm:pt modelId="{0302D802-5BCC-4449-B625-9C31AC43CE2D}" type="parTrans" cxnId="{69835DD7-839C-A340-9021-9EFD5FB9B771}">
      <dgm:prSet/>
      <dgm:spPr/>
      <dgm:t>
        <a:bodyPr/>
        <a:lstStyle/>
        <a:p>
          <a:endParaRPr lang="en-US"/>
        </a:p>
      </dgm:t>
    </dgm:pt>
    <dgm:pt modelId="{B306C3D5-8E60-F240-90C5-A80933BAF382}" type="pres">
      <dgm:prSet presAssocID="{426D2970-D787-AE41-9D2F-563023BC5CF7}" presName="linearFlow" presStyleCnt="0">
        <dgm:presLayoutVars>
          <dgm:dir/>
          <dgm:resizeHandles val="exact"/>
        </dgm:presLayoutVars>
      </dgm:prSet>
      <dgm:spPr/>
    </dgm:pt>
    <dgm:pt modelId="{6ED189C1-4F50-8E44-B4DF-3013F8FEB271}" type="pres">
      <dgm:prSet presAssocID="{DD38D0CF-EA8F-2C46-9169-D78CF59FBAAE}" presName="node" presStyleLbl="node1" presStyleIdx="0" presStyleCnt="3">
        <dgm:presLayoutVars>
          <dgm:bulletEnabled val="1"/>
        </dgm:presLayoutVars>
      </dgm:prSet>
      <dgm:spPr/>
    </dgm:pt>
    <dgm:pt modelId="{C6B0C16F-24BB-A245-8160-1928F2C7B6BA}" type="pres">
      <dgm:prSet presAssocID="{CAC75AE0-B6DD-2443-A39E-42807925BE0C}" presName="spacerL" presStyleCnt="0"/>
      <dgm:spPr/>
    </dgm:pt>
    <dgm:pt modelId="{86556EE4-38D2-C24F-9D71-620F016DA57D}" type="pres">
      <dgm:prSet presAssocID="{CAC75AE0-B6DD-2443-A39E-42807925BE0C}" presName="sibTrans" presStyleLbl="sibTrans2D1" presStyleIdx="0" presStyleCnt="2" custAng="18779596" custLinFactX="254765" custLinFactNeighborX="300000" custLinFactNeighborY="0"/>
      <dgm:spPr/>
    </dgm:pt>
    <dgm:pt modelId="{3E356A60-17A4-F64B-BBF6-81FB018F3B32}" type="pres">
      <dgm:prSet presAssocID="{CAC75AE0-B6DD-2443-A39E-42807925BE0C}" presName="spacerR" presStyleCnt="0"/>
      <dgm:spPr/>
    </dgm:pt>
    <dgm:pt modelId="{9FB99442-9DE2-594B-8736-98442931B1FE}" type="pres">
      <dgm:prSet presAssocID="{ED449E47-59A7-974F-A410-BF6E73936231}" presName="node" presStyleLbl="node1" presStyleIdx="1" presStyleCnt="3">
        <dgm:presLayoutVars>
          <dgm:bulletEnabled val="1"/>
        </dgm:presLayoutVars>
      </dgm:prSet>
      <dgm:spPr/>
    </dgm:pt>
    <dgm:pt modelId="{4B09F483-91D7-214A-A877-1EC24BEE0D60}" type="pres">
      <dgm:prSet presAssocID="{BE377666-A80F-B144-A397-EEBA0933EB4E}" presName="spacerL" presStyleCnt="0"/>
      <dgm:spPr/>
    </dgm:pt>
    <dgm:pt modelId="{09FCD828-875B-9E46-928F-D5963A724034}" type="pres">
      <dgm:prSet presAssocID="{BE377666-A80F-B144-A397-EEBA0933EB4E}" presName="sibTrans" presStyleLbl="sibTrans2D1" presStyleIdx="1" presStyleCnt="2" custLinFactX="-259195" custLinFactNeighborX="-300000" custLinFactNeighborY="0"/>
      <dgm:spPr/>
    </dgm:pt>
    <dgm:pt modelId="{9BE10AC1-AE47-D642-8850-F9CC83264BFA}" type="pres">
      <dgm:prSet presAssocID="{BE377666-A80F-B144-A397-EEBA0933EB4E}" presName="spacerR" presStyleCnt="0"/>
      <dgm:spPr/>
    </dgm:pt>
    <dgm:pt modelId="{450475D6-C467-1141-BB37-E5069392901B}" type="pres">
      <dgm:prSet presAssocID="{D96169EB-51F7-3A4D-9A27-08B33BBF4046}" presName="node" presStyleLbl="node1" presStyleIdx="2" presStyleCnt="3" custScaleX="268319" custScaleY="217476">
        <dgm:presLayoutVars>
          <dgm:bulletEnabled val="1"/>
        </dgm:presLayoutVars>
      </dgm:prSet>
      <dgm:spPr/>
    </dgm:pt>
  </dgm:ptLst>
  <dgm:cxnLst>
    <dgm:cxn modelId="{59665F1C-2BE9-47D5-97D3-7433D058179C}" type="presOf" srcId="{ED449E47-59A7-974F-A410-BF6E73936231}" destId="{9FB99442-9DE2-594B-8736-98442931B1FE}" srcOrd="0" destOrd="0" presId="urn:microsoft.com/office/officeart/2005/8/layout/equation1"/>
    <dgm:cxn modelId="{531B7045-9D73-4D3E-B064-F63C7FC57E00}" type="presOf" srcId="{426D2970-D787-AE41-9D2F-563023BC5CF7}" destId="{B306C3D5-8E60-F240-90C5-A80933BAF382}" srcOrd="0" destOrd="0" presId="urn:microsoft.com/office/officeart/2005/8/layout/equation1"/>
    <dgm:cxn modelId="{6C8A4C4A-1931-E640-AD41-52DBC4EFD1AA}" type="presOf" srcId="{26548F93-F211-294F-B0F0-65BC5FA5C457}" destId="{450475D6-C467-1141-BB37-E5069392901B}" srcOrd="0" destOrd="1" presId="urn:microsoft.com/office/officeart/2005/8/layout/equation1"/>
    <dgm:cxn modelId="{684A185A-05AE-824F-800F-E42387E06C5C}" srcId="{426D2970-D787-AE41-9D2F-563023BC5CF7}" destId="{DD38D0CF-EA8F-2C46-9169-D78CF59FBAAE}" srcOrd="0" destOrd="0" parTransId="{4727E717-FFD3-3143-BFD8-90C464A34074}" sibTransId="{CAC75AE0-B6DD-2443-A39E-42807925BE0C}"/>
    <dgm:cxn modelId="{9D55675E-BF9D-4FA2-9A61-B14AD95EE305}" type="presOf" srcId="{DD38D0CF-EA8F-2C46-9169-D78CF59FBAAE}" destId="{6ED189C1-4F50-8E44-B4DF-3013F8FEB271}" srcOrd="0" destOrd="0" presId="urn:microsoft.com/office/officeart/2005/8/layout/equation1"/>
    <dgm:cxn modelId="{120ABC61-AB22-498A-8F07-B2830B258832}" type="presOf" srcId="{BE377666-A80F-B144-A397-EEBA0933EB4E}" destId="{09FCD828-875B-9E46-928F-D5963A724034}" srcOrd="0" destOrd="0" presId="urn:microsoft.com/office/officeart/2005/8/layout/equation1"/>
    <dgm:cxn modelId="{691F316C-6A54-E645-B051-ABE68727BF0C}" srcId="{D96169EB-51F7-3A4D-9A27-08B33BBF4046}" destId="{26548F93-F211-294F-B0F0-65BC5FA5C457}" srcOrd="0" destOrd="0" parTransId="{F161A8B7-A449-B340-9856-5F759D4E0C79}" sibTransId="{B8726E27-D61D-8643-86CD-C7E72228A663}"/>
    <dgm:cxn modelId="{E988BF6D-E2D0-A449-9F49-31981EEE5964}" srcId="{D96169EB-51F7-3A4D-9A27-08B33BBF4046}" destId="{AD2CD60A-A2B3-A449-9DB6-6C723DD7B333}" srcOrd="2" destOrd="0" parTransId="{298973EC-87B9-9C4D-9DF8-0E894A6C47F5}" sibTransId="{B5EF1E12-320D-E94C-B920-52735143004D}"/>
    <dgm:cxn modelId="{078AE478-0CB8-A54F-A227-320B531B6281}" srcId="{426D2970-D787-AE41-9D2F-563023BC5CF7}" destId="{ED449E47-59A7-974F-A410-BF6E73936231}" srcOrd="1" destOrd="0" parTransId="{84B6CF77-96EC-344E-AA89-28BE578933F9}" sibTransId="{BE377666-A80F-B144-A397-EEBA0933EB4E}"/>
    <dgm:cxn modelId="{85738BA0-D274-4C5B-84F3-8B7DBBCBD3F4}" type="presOf" srcId="{CAC75AE0-B6DD-2443-A39E-42807925BE0C}" destId="{86556EE4-38D2-C24F-9D71-620F016DA57D}" srcOrd="0" destOrd="0" presId="urn:microsoft.com/office/officeart/2005/8/layout/equation1"/>
    <dgm:cxn modelId="{1CCCF2AD-0F28-4E81-BD63-055B220DB9EE}" type="presOf" srcId="{D96169EB-51F7-3A4D-9A27-08B33BBF4046}" destId="{450475D6-C467-1141-BB37-E5069392901B}" srcOrd="0" destOrd="0" presId="urn:microsoft.com/office/officeart/2005/8/layout/equation1"/>
    <dgm:cxn modelId="{57D57BC9-7533-474C-B344-C509E9121147}" type="presOf" srcId="{5B8CE189-5057-B643-BAA3-E323A4FDE51A}" destId="{450475D6-C467-1141-BB37-E5069392901B}" srcOrd="0" destOrd="2" presId="urn:microsoft.com/office/officeart/2005/8/layout/equation1"/>
    <dgm:cxn modelId="{69835DD7-839C-A340-9021-9EFD5FB9B771}" srcId="{D96169EB-51F7-3A4D-9A27-08B33BBF4046}" destId="{5B8CE189-5057-B643-BAA3-E323A4FDE51A}" srcOrd="1" destOrd="0" parTransId="{0302D802-5BCC-4449-B625-9C31AC43CE2D}" sibTransId="{2E83673E-7BD9-594E-94B1-D0C238315F1D}"/>
    <dgm:cxn modelId="{6AACC7EE-5AF3-DE49-864C-9F1EEC403A65}" type="presOf" srcId="{AD2CD60A-A2B3-A449-9DB6-6C723DD7B333}" destId="{450475D6-C467-1141-BB37-E5069392901B}" srcOrd="0" destOrd="3" presId="urn:microsoft.com/office/officeart/2005/8/layout/equation1"/>
    <dgm:cxn modelId="{781CD7F3-165D-4C4E-A828-0CB4DFCB68EA}" srcId="{426D2970-D787-AE41-9D2F-563023BC5CF7}" destId="{D96169EB-51F7-3A4D-9A27-08B33BBF4046}" srcOrd="2" destOrd="0" parTransId="{983E736E-AFAA-F841-B8A2-EF3A92EF7155}" sibTransId="{C64FE9BF-E8AD-AE43-B74D-ABD23A7A9189}"/>
    <dgm:cxn modelId="{0A9466E2-472A-4291-AD86-49BD18CD5346}" type="presParOf" srcId="{B306C3D5-8E60-F240-90C5-A80933BAF382}" destId="{6ED189C1-4F50-8E44-B4DF-3013F8FEB271}" srcOrd="0" destOrd="0" presId="urn:microsoft.com/office/officeart/2005/8/layout/equation1"/>
    <dgm:cxn modelId="{5AAAE015-5845-422E-A995-115A46FE0772}" type="presParOf" srcId="{B306C3D5-8E60-F240-90C5-A80933BAF382}" destId="{C6B0C16F-24BB-A245-8160-1928F2C7B6BA}" srcOrd="1" destOrd="0" presId="urn:microsoft.com/office/officeart/2005/8/layout/equation1"/>
    <dgm:cxn modelId="{4376A180-861F-4269-A9CA-EB9997D57997}" type="presParOf" srcId="{B306C3D5-8E60-F240-90C5-A80933BAF382}" destId="{86556EE4-38D2-C24F-9D71-620F016DA57D}" srcOrd="2" destOrd="0" presId="urn:microsoft.com/office/officeart/2005/8/layout/equation1"/>
    <dgm:cxn modelId="{4C46FB47-AAE9-49E7-A199-B5640F8CDA43}" type="presParOf" srcId="{B306C3D5-8E60-F240-90C5-A80933BAF382}" destId="{3E356A60-17A4-F64B-BBF6-81FB018F3B32}" srcOrd="3" destOrd="0" presId="urn:microsoft.com/office/officeart/2005/8/layout/equation1"/>
    <dgm:cxn modelId="{FFA55A18-11CB-44D9-B982-76C8D1525B49}" type="presParOf" srcId="{B306C3D5-8E60-F240-90C5-A80933BAF382}" destId="{9FB99442-9DE2-594B-8736-98442931B1FE}" srcOrd="4" destOrd="0" presId="urn:microsoft.com/office/officeart/2005/8/layout/equation1"/>
    <dgm:cxn modelId="{AE05937A-6C29-4F8E-A0EB-CDE76996C5AE}" type="presParOf" srcId="{B306C3D5-8E60-F240-90C5-A80933BAF382}" destId="{4B09F483-91D7-214A-A877-1EC24BEE0D60}" srcOrd="5" destOrd="0" presId="urn:microsoft.com/office/officeart/2005/8/layout/equation1"/>
    <dgm:cxn modelId="{2A6C5C6F-E0F3-4631-9E09-AE67102729CB}" type="presParOf" srcId="{B306C3D5-8E60-F240-90C5-A80933BAF382}" destId="{09FCD828-875B-9E46-928F-D5963A724034}" srcOrd="6" destOrd="0" presId="urn:microsoft.com/office/officeart/2005/8/layout/equation1"/>
    <dgm:cxn modelId="{D21564B2-B3A9-40F4-B8BB-40909C20459A}" type="presParOf" srcId="{B306C3D5-8E60-F240-90C5-A80933BAF382}" destId="{9BE10AC1-AE47-D642-8850-F9CC83264BFA}" srcOrd="7" destOrd="0" presId="urn:microsoft.com/office/officeart/2005/8/layout/equation1"/>
    <dgm:cxn modelId="{15D7CC92-FC8F-4576-8948-01C1EACCAEB2}" type="presParOf" srcId="{B306C3D5-8E60-F240-90C5-A80933BAF382}" destId="{450475D6-C467-1141-BB37-E5069392901B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63F48E-89C7-1644-8F0F-6E535FB8B74D}" type="doc">
      <dgm:prSet loTypeId="urn:microsoft.com/office/officeart/2005/8/layout/hierarchy3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718C9CE-8D86-F944-B2E4-749F57A0F7DE}">
      <dgm:prSet phldrT="[Text]" custT="1"/>
      <dgm:spPr/>
      <dgm:t>
        <a:bodyPr/>
        <a:lstStyle/>
        <a:p>
          <a:r>
            <a:rPr lang="en-US" sz="3200" dirty="0"/>
            <a:t>Pulmonary edema</a:t>
          </a:r>
        </a:p>
      </dgm:t>
    </dgm:pt>
    <dgm:pt modelId="{43DDA218-C387-884B-B20F-45B32B5A01C2}" type="parTrans" cxnId="{C843681C-DC66-8347-BC2A-38914AEEEFF9}">
      <dgm:prSet/>
      <dgm:spPr/>
      <dgm:t>
        <a:bodyPr/>
        <a:lstStyle/>
        <a:p>
          <a:endParaRPr lang="en-US"/>
        </a:p>
      </dgm:t>
    </dgm:pt>
    <dgm:pt modelId="{148CBDFC-6DC7-5D4C-8B5C-F06C6B584E4E}" type="sibTrans" cxnId="{C843681C-DC66-8347-BC2A-38914AEEEFF9}">
      <dgm:prSet/>
      <dgm:spPr/>
      <dgm:t>
        <a:bodyPr/>
        <a:lstStyle/>
        <a:p>
          <a:endParaRPr lang="en-US"/>
        </a:p>
      </dgm:t>
    </dgm:pt>
    <dgm:pt modelId="{5F9D3479-F7DD-9A45-929F-A6C241B3743A}">
      <dgm:prSet phldrT="[Text]" custT="1"/>
      <dgm:spPr/>
      <dgm:t>
        <a:bodyPr/>
        <a:lstStyle/>
        <a:p>
          <a:pPr>
            <a:buNone/>
          </a:pPr>
          <a:r>
            <a:rPr lang="en-US" sz="3200" dirty="0"/>
            <a:t> Arrhythmias</a:t>
          </a:r>
        </a:p>
      </dgm:t>
    </dgm:pt>
    <dgm:pt modelId="{8815E478-924C-B248-9EB1-947817A4E494}" type="parTrans" cxnId="{5E1DD5F7-816D-DB46-BFFB-B00502A40F67}">
      <dgm:prSet/>
      <dgm:spPr/>
      <dgm:t>
        <a:bodyPr/>
        <a:lstStyle/>
        <a:p>
          <a:endParaRPr lang="en-US"/>
        </a:p>
      </dgm:t>
    </dgm:pt>
    <dgm:pt modelId="{98FAC08F-C62D-AB47-930C-5BB358A32139}" type="sibTrans" cxnId="{5E1DD5F7-816D-DB46-BFFB-B00502A40F67}">
      <dgm:prSet/>
      <dgm:spPr/>
      <dgm:t>
        <a:bodyPr/>
        <a:lstStyle/>
        <a:p>
          <a:endParaRPr lang="en-US"/>
        </a:p>
      </dgm:t>
    </dgm:pt>
    <dgm:pt modelId="{F5493D05-26AD-844A-96D5-E9F218B7B9BE}" type="pres">
      <dgm:prSet presAssocID="{2063F48E-89C7-1644-8F0F-6E535FB8B74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907DF0F-7BE8-9E49-8E2E-E4EA43390E5D}" type="pres">
      <dgm:prSet presAssocID="{F718C9CE-8D86-F944-B2E4-749F57A0F7DE}" presName="root" presStyleCnt="0"/>
      <dgm:spPr/>
    </dgm:pt>
    <dgm:pt modelId="{ADCE8E33-1655-504D-B962-7111B0A53A4C}" type="pres">
      <dgm:prSet presAssocID="{F718C9CE-8D86-F944-B2E4-749F57A0F7DE}" presName="rootComposite" presStyleCnt="0"/>
      <dgm:spPr/>
    </dgm:pt>
    <dgm:pt modelId="{EAB759BB-5A6C-D045-9A63-D6D872042128}" type="pres">
      <dgm:prSet presAssocID="{F718C9CE-8D86-F944-B2E4-749F57A0F7DE}" presName="rootText" presStyleLbl="node1" presStyleIdx="0" presStyleCnt="2" custScaleY="48306" custLinFactNeighborX="21136" custLinFactNeighborY="89692"/>
      <dgm:spPr/>
    </dgm:pt>
    <dgm:pt modelId="{66B3F0C6-4A85-0D41-A6F8-E46B4061F23A}" type="pres">
      <dgm:prSet presAssocID="{F718C9CE-8D86-F944-B2E4-749F57A0F7DE}" presName="rootConnector" presStyleLbl="node1" presStyleIdx="0" presStyleCnt="2"/>
      <dgm:spPr/>
    </dgm:pt>
    <dgm:pt modelId="{1CAC8D12-B2C4-A140-BD91-750926C1D999}" type="pres">
      <dgm:prSet presAssocID="{F718C9CE-8D86-F944-B2E4-749F57A0F7DE}" presName="childShape" presStyleCnt="0"/>
      <dgm:spPr/>
    </dgm:pt>
    <dgm:pt modelId="{EC63A089-4452-9C49-B152-0458E5D5928F}" type="pres">
      <dgm:prSet presAssocID="{5F9D3479-F7DD-9A45-929F-A6C241B3743A}" presName="root" presStyleCnt="0"/>
      <dgm:spPr/>
    </dgm:pt>
    <dgm:pt modelId="{1BCF4D30-AEA0-2343-B8A4-37D9C0380FDC}" type="pres">
      <dgm:prSet presAssocID="{5F9D3479-F7DD-9A45-929F-A6C241B3743A}" presName="rootComposite" presStyleCnt="0"/>
      <dgm:spPr/>
    </dgm:pt>
    <dgm:pt modelId="{04AD772F-A649-F443-8AA2-A07741C2FE5C}" type="pres">
      <dgm:prSet presAssocID="{5F9D3479-F7DD-9A45-929F-A6C241B3743A}" presName="rootText" presStyleLbl="node1" presStyleIdx="1" presStyleCnt="2" custScaleY="48306" custLinFactNeighborX="7849" custLinFactNeighborY="77285"/>
      <dgm:spPr/>
    </dgm:pt>
    <dgm:pt modelId="{0E75AC8C-8385-7F4E-AC41-5E377A422595}" type="pres">
      <dgm:prSet presAssocID="{5F9D3479-F7DD-9A45-929F-A6C241B3743A}" presName="rootConnector" presStyleLbl="node1" presStyleIdx="1" presStyleCnt="2"/>
      <dgm:spPr/>
    </dgm:pt>
    <dgm:pt modelId="{2D7B545D-2903-7140-B1DF-FD6E9377A0D4}" type="pres">
      <dgm:prSet presAssocID="{5F9D3479-F7DD-9A45-929F-A6C241B3743A}" presName="childShape" presStyleCnt="0"/>
      <dgm:spPr/>
    </dgm:pt>
  </dgm:ptLst>
  <dgm:cxnLst>
    <dgm:cxn modelId="{C843681C-DC66-8347-BC2A-38914AEEEFF9}" srcId="{2063F48E-89C7-1644-8F0F-6E535FB8B74D}" destId="{F718C9CE-8D86-F944-B2E4-749F57A0F7DE}" srcOrd="0" destOrd="0" parTransId="{43DDA218-C387-884B-B20F-45B32B5A01C2}" sibTransId="{148CBDFC-6DC7-5D4C-8B5C-F06C6B584E4E}"/>
    <dgm:cxn modelId="{68943F4A-CE76-064E-A91B-A0EA821900B5}" type="presOf" srcId="{5F9D3479-F7DD-9A45-929F-A6C241B3743A}" destId="{04AD772F-A649-F443-8AA2-A07741C2FE5C}" srcOrd="0" destOrd="0" presId="urn:microsoft.com/office/officeart/2005/8/layout/hierarchy3"/>
    <dgm:cxn modelId="{F33FDB70-E29B-AF45-B882-E4B053346AF7}" type="presOf" srcId="{5F9D3479-F7DD-9A45-929F-A6C241B3743A}" destId="{0E75AC8C-8385-7F4E-AC41-5E377A422595}" srcOrd="1" destOrd="0" presId="urn:microsoft.com/office/officeart/2005/8/layout/hierarchy3"/>
    <dgm:cxn modelId="{D3904A83-3803-5648-BC0E-CDA3B1D16FA3}" type="presOf" srcId="{F718C9CE-8D86-F944-B2E4-749F57A0F7DE}" destId="{66B3F0C6-4A85-0D41-A6F8-E46B4061F23A}" srcOrd="1" destOrd="0" presId="urn:microsoft.com/office/officeart/2005/8/layout/hierarchy3"/>
    <dgm:cxn modelId="{C71499B6-25EF-8C48-B15D-6EA8EB9A1A8F}" type="presOf" srcId="{F718C9CE-8D86-F944-B2E4-749F57A0F7DE}" destId="{EAB759BB-5A6C-D045-9A63-D6D872042128}" srcOrd="0" destOrd="0" presId="urn:microsoft.com/office/officeart/2005/8/layout/hierarchy3"/>
    <dgm:cxn modelId="{C3E0F6C6-D6AB-104E-9EF6-72D632666968}" type="presOf" srcId="{2063F48E-89C7-1644-8F0F-6E535FB8B74D}" destId="{F5493D05-26AD-844A-96D5-E9F218B7B9BE}" srcOrd="0" destOrd="0" presId="urn:microsoft.com/office/officeart/2005/8/layout/hierarchy3"/>
    <dgm:cxn modelId="{5E1DD5F7-816D-DB46-BFFB-B00502A40F67}" srcId="{2063F48E-89C7-1644-8F0F-6E535FB8B74D}" destId="{5F9D3479-F7DD-9A45-929F-A6C241B3743A}" srcOrd="1" destOrd="0" parTransId="{8815E478-924C-B248-9EB1-947817A4E494}" sibTransId="{98FAC08F-C62D-AB47-930C-5BB358A32139}"/>
    <dgm:cxn modelId="{F9FB809F-3191-2F4A-8789-C9276EAC5B8A}" type="presParOf" srcId="{F5493D05-26AD-844A-96D5-E9F218B7B9BE}" destId="{7907DF0F-7BE8-9E49-8E2E-E4EA43390E5D}" srcOrd="0" destOrd="0" presId="urn:microsoft.com/office/officeart/2005/8/layout/hierarchy3"/>
    <dgm:cxn modelId="{266A8B04-3832-BE49-93BE-EA36DAFB2DF8}" type="presParOf" srcId="{7907DF0F-7BE8-9E49-8E2E-E4EA43390E5D}" destId="{ADCE8E33-1655-504D-B962-7111B0A53A4C}" srcOrd="0" destOrd="0" presId="urn:microsoft.com/office/officeart/2005/8/layout/hierarchy3"/>
    <dgm:cxn modelId="{2A3D5B54-5AD9-744C-95B5-28EEA730643A}" type="presParOf" srcId="{ADCE8E33-1655-504D-B962-7111B0A53A4C}" destId="{EAB759BB-5A6C-D045-9A63-D6D872042128}" srcOrd="0" destOrd="0" presId="urn:microsoft.com/office/officeart/2005/8/layout/hierarchy3"/>
    <dgm:cxn modelId="{4548CFB5-17A1-0749-A68F-FB048795613B}" type="presParOf" srcId="{ADCE8E33-1655-504D-B962-7111B0A53A4C}" destId="{66B3F0C6-4A85-0D41-A6F8-E46B4061F23A}" srcOrd="1" destOrd="0" presId="urn:microsoft.com/office/officeart/2005/8/layout/hierarchy3"/>
    <dgm:cxn modelId="{829CAEB5-841E-8840-A75A-15E86F0A9AC1}" type="presParOf" srcId="{7907DF0F-7BE8-9E49-8E2E-E4EA43390E5D}" destId="{1CAC8D12-B2C4-A140-BD91-750926C1D999}" srcOrd="1" destOrd="0" presId="urn:microsoft.com/office/officeart/2005/8/layout/hierarchy3"/>
    <dgm:cxn modelId="{AA7852E8-C17D-184C-8DDD-10166D6480C1}" type="presParOf" srcId="{F5493D05-26AD-844A-96D5-E9F218B7B9BE}" destId="{EC63A089-4452-9C49-B152-0458E5D5928F}" srcOrd="1" destOrd="0" presId="urn:microsoft.com/office/officeart/2005/8/layout/hierarchy3"/>
    <dgm:cxn modelId="{9B32743E-23F0-8940-AA8A-9B0063B209A0}" type="presParOf" srcId="{EC63A089-4452-9C49-B152-0458E5D5928F}" destId="{1BCF4D30-AEA0-2343-B8A4-37D9C0380FDC}" srcOrd="0" destOrd="0" presId="urn:microsoft.com/office/officeart/2005/8/layout/hierarchy3"/>
    <dgm:cxn modelId="{D2AC7443-6869-3D4F-854E-F751DF3D31DA}" type="presParOf" srcId="{1BCF4D30-AEA0-2343-B8A4-37D9C0380FDC}" destId="{04AD772F-A649-F443-8AA2-A07741C2FE5C}" srcOrd="0" destOrd="0" presId="urn:microsoft.com/office/officeart/2005/8/layout/hierarchy3"/>
    <dgm:cxn modelId="{19BD1476-567B-0442-B8D2-5EEA77E84965}" type="presParOf" srcId="{1BCF4D30-AEA0-2343-B8A4-37D9C0380FDC}" destId="{0E75AC8C-8385-7F4E-AC41-5E377A422595}" srcOrd="1" destOrd="0" presId="urn:microsoft.com/office/officeart/2005/8/layout/hierarchy3"/>
    <dgm:cxn modelId="{B7768FB6-A8D2-7E49-B816-974B655AE8CF}" type="presParOf" srcId="{EC63A089-4452-9C49-B152-0458E5D5928F}" destId="{2D7B545D-2903-7140-B1DF-FD6E9377A0D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99D641-C734-FC40-B047-396AB85B800B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</dgm:pt>
    <dgm:pt modelId="{51466DF1-2E44-BC46-AC03-3ED30D555E91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LV</a:t>
          </a:r>
        </a:p>
        <a:p>
          <a:r>
            <a:rPr lang="en-US" dirty="0">
              <a:solidFill>
                <a:schemeClr val="tx1"/>
              </a:solidFill>
            </a:rPr>
            <a:t>afterload</a:t>
          </a:r>
        </a:p>
      </dgm:t>
    </dgm:pt>
    <dgm:pt modelId="{A55F5A66-B118-5045-B867-C512E6552A03}" type="parTrans" cxnId="{EE4F3938-A4E8-EC4E-9627-8275F6C7CDB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8C154F3-AE40-A540-AEA7-EE80BCD295D3}" type="sibTrans" cxnId="{EE4F3938-A4E8-EC4E-9627-8275F6C7CDB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4E8C9A-DEA8-4C45-9F63-1EF6C27B83A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RV contractility</a:t>
          </a:r>
        </a:p>
      </dgm:t>
    </dgm:pt>
    <dgm:pt modelId="{635BC35B-1E9B-2641-AE72-D2E3AFC39005}" type="parTrans" cxnId="{92B5B5EB-BB6A-C148-B59E-BDBFDB2EEA7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41D2A48-A762-FA41-A83E-DE04416015F2}" type="sibTrans" cxnId="{92B5B5EB-BB6A-C148-B59E-BDBFDB2EEA7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AA9F6A4-ABB1-EE41-8A89-8F09E199251C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Euvolemia</a:t>
          </a:r>
          <a:endParaRPr lang="en-US" dirty="0">
            <a:solidFill>
              <a:schemeClr val="tx1"/>
            </a:solidFill>
          </a:endParaRPr>
        </a:p>
      </dgm:t>
    </dgm:pt>
    <dgm:pt modelId="{3DEC8766-19A9-A541-A43A-6E4F9BD89481}" type="parTrans" cxnId="{56AB6E9E-0A17-C844-B55C-1A4BF8426B6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8BBBBCB-9846-8344-8DFE-2D23C79080A1}" type="sibTrans" cxnId="{56AB6E9E-0A17-C844-B55C-1A4BF8426B6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D08F58E-D186-9042-8B90-36F87CBB8C37}" type="pres">
      <dgm:prSet presAssocID="{6999D641-C734-FC40-B047-396AB85B800B}" presName="compositeShape" presStyleCnt="0">
        <dgm:presLayoutVars>
          <dgm:chMax val="7"/>
          <dgm:dir/>
          <dgm:resizeHandles val="exact"/>
        </dgm:presLayoutVars>
      </dgm:prSet>
      <dgm:spPr/>
    </dgm:pt>
    <dgm:pt modelId="{BCE4AD27-8E91-3140-BD57-A451CFFA2D8C}" type="pres">
      <dgm:prSet presAssocID="{6999D641-C734-FC40-B047-396AB85B800B}" presName="wedge1" presStyleLbl="node1" presStyleIdx="0" presStyleCnt="3"/>
      <dgm:spPr/>
    </dgm:pt>
    <dgm:pt modelId="{73D2A3BC-4C28-ED42-BD3F-07B178024D35}" type="pres">
      <dgm:prSet presAssocID="{6999D641-C734-FC40-B047-396AB85B800B}" presName="dummy1a" presStyleCnt="0"/>
      <dgm:spPr/>
    </dgm:pt>
    <dgm:pt modelId="{BD960023-DCAB-BF42-9368-9ACB92BA9004}" type="pres">
      <dgm:prSet presAssocID="{6999D641-C734-FC40-B047-396AB85B800B}" presName="dummy1b" presStyleCnt="0"/>
      <dgm:spPr/>
    </dgm:pt>
    <dgm:pt modelId="{1ADD69ED-49AE-F147-8D22-1039287490D4}" type="pres">
      <dgm:prSet presAssocID="{6999D641-C734-FC40-B047-396AB85B800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F7E1858-9472-D140-905D-E56E86D749A1}" type="pres">
      <dgm:prSet presAssocID="{6999D641-C734-FC40-B047-396AB85B800B}" presName="wedge2" presStyleLbl="node1" presStyleIdx="1" presStyleCnt="3"/>
      <dgm:spPr/>
    </dgm:pt>
    <dgm:pt modelId="{F4A9E6EB-DC88-8241-A515-690B7B8EFC10}" type="pres">
      <dgm:prSet presAssocID="{6999D641-C734-FC40-B047-396AB85B800B}" presName="dummy2a" presStyleCnt="0"/>
      <dgm:spPr/>
    </dgm:pt>
    <dgm:pt modelId="{DDE010CA-FAA1-8E47-AF9D-D32E0DD01420}" type="pres">
      <dgm:prSet presAssocID="{6999D641-C734-FC40-B047-396AB85B800B}" presName="dummy2b" presStyleCnt="0"/>
      <dgm:spPr/>
    </dgm:pt>
    <dgm:pt modelId="{B321B626-4C1C-E948-B990-2DB7606B8D07}" type="pres">
      <dgm:prSet presAssocID="{6999D641-C734-FC40-B047-396AB85B800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2C184EF-6F83-4745-94FE-8205240A1422}" type="pres">
      <dgm:prSet presAssocID="{6999D641-C734-FC40-B047-396AB85B800B}" presName="wedge3" presStyleLbl="node1" presStyleIdx="2" presStyleCnt="3"/>
      <dgm:spPr/>
    </dgm:pt>
    <dgm:pt modelId="{86035E27-84BD-BF4A-97F0-5D8BA5ADE8CE}" type="pres">
      <dgm:prSet presAssocID="{6999D641-C734-FC40-B047-396AB85B800B}" presName="dummy3a" presStyleCnt="0"/>
      <dgm:spPr/>
    </dgm:pt>
    <dgm:pt modelId="{39DD108D-49DC-2048-8E27-0BE9A79CFAF8}" type="pres">
      <dgm:prSet presAssocID="{6999D641-C734-FC40-B047-396AB85B800B}" presName="dummy3b" presStyleCnt="0"/>
      <dgm:spPr/>
    </dgm:pt>
    <dgm:pt modelId="{10D03088-A072-8F40-8F89-5E9F7891AB14}" type="pres">
      <dgm:prSet presAssocID="{6999D641-C734-FC40-B047-396AB85B800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4F040913-D954-A84A-9FE3-9B826E319F0C}" type="pres">
      <dgm:prSet presAssocID="{F8C154F3-AE40-A540-AEA7-EE80BCD295D3}" presName="arrowWedge1" presStyleLbl="fgSibTrans2D1" presStyleIdx="0" presStyleCnt="3"/>
      <dgm:spPr/>
    </dgm:pt>
    <dgm:pt modelId="{A685980C-C15C-6D41-B24E-0D99913595E0}" type="pres">
      <dgm:prSet presAssocID="{A41D2A48-A762-FA41-A83E-DE04416015F2}" presName="arrowWedge2" presStyleLbl="fgSibTrans2D1" presStyleIdx="1" presStyleCnt="3"/>
      <dgm:spPr/>
    </dgm:pt>
    <dgm:pt modelId="{947D78C4-4C10-3C49-914E-86CA9AEE2FA1}" type="pres">
      <dgm:prSet presAssocID="{E8BBBBCB-9846-8344-8DFE-2D23C79080A1}" presName="arrowWedge3" presStyleLbl="fgSibTrans2D1" presStyleIdx="2" presStyleCnt="3"/>
      <dgm:spPr/>
    </dgm:pt>
  </dgm:ptLst>
  <dgm:cxnLst>
    <dgm:cxn modelId="{8250B90A-7907-B443-970F-B5B914C392C7}" type="presOf" srcId="{BAA9F6A4-ABB1-EE41-8A89-8F09E199251C}" destId="{10D03088-A072-8F40-8F89-5E9F7891AB14}" srcOrd="1" destOrd="0" presId="urn:microsoft.com/office/officeart/2005/8/layout/cycle8"/>
    <dgm:cxn modelId="{038F4E30-5555-5141-A97D-4A308305240E}" type="presOf" srcId="{BC4E8C9A-DEA8-4C45-9F63-1EF6C27B83A3}" destId="{B321B626-4C1C-E948-B990-2DB7606B8D07}" srcOrd="1" destOrd="0" presId="urn:microsoft.com/office/officeart/2005/8/layout/cycle8"/>
    <dgm:cxn modelId="{EE4F3938-A4E8-EC4E-9627-8275F6C7CDBC}" srcId="{6999D641-C734-FC40-B047-396AB85B800B}" destId="{51466DF1-2E44-BC46-AC03-3ED30D555E91}" srcOrd="0" destOrd="0" parTransId="{A55F5A66-B118-5045-B867-C512E6552A03}" sibTransId="{F8C154F3-AE40-A540-AEA7-EE80BCD295D3}"/>
    <dgm:cxn modelId="{9CBA6740-08E4-AA4E-A76A-8C7D675E8965}" type="presOf" srcId="{BAA9F6A4-ABB1-EE41-8A89-8F09E199251C}" destId="{62C184EF-6F83-4745-94FE-8205240A1422}" srcOrd="0" destOrd="0" presId="urn:microsoft.com/office/officeart/2005/8/layout/cycle8"/>
    <dgm:cxn modelId="{4F79C74E-ED73-504C-9081-934160173E5A}" type="presOf" srcId="{BC4E8C9A-DEA8-4C45-9F63-1EF6C27B83A3}" destId="{9F7E1858-9472-D140-905D-E56E86D749A1}" srcOrd="0" destOrd="0" presId="urn:microsoft.com/office/officeart/2005/8/layout/cycle8"/>
    <dgm:cxn modelId="{AA340550-A878-3D44-8F3F-F5742ED639C2}" type="presOf" srcId="{51466DF1-2E44-BC46-AC03-3ED30D555E91}" destId="{1ADD69ED-49AE-F147-8D22-1039287490D4}" srcOrd="1" destOrd="0" presId="urn:microsoft.com/office/officeart/2005/8/layout/cycle8"/>
    <dgm:cxn modelId="{3701866B-8B15-3D4F-A867-BD003E433B5B}" type="presOf" srcId="{51466DF1-2E44-BC46-AC03-3ED30D555E91}" destId="{BCE4AD27-8E91-3140-BD57-A451CFFA2D8C}" srcOrd="0" destOrd="0" presId="urn:microsoft.com/office/officeart/2005/8/layout/cycle8"/>
    <dgm:cxn modelId="{BBCD0C7F-8543-D847-A2D8-E9D04975DCDA}" type="presOf" srcId="{6999D641-C734-FC40-B047-396AB85B800B}" destId="{5D08F58E-D186-9042-8B90-36F87CBB8C37}" srcOrd="0" destOrd="0" presId="urn:microsoft.com/office/officeart/2005/8/layout/cycle8"/>
    <dgm:cxn modelId="{56AB6E9E-0A17-C844-B55C-1A4BF8426B65}" srcId="{6999D641-C734-FC40-B047-396AB85B800B}" destId="{BAA9F6A4-ABB1-EE41-8A89-8F09E199251C}" srcOrd="2" destOrd="0" parTransId="{3DEC8766-19A9-A541-A43A-6E4F9BD89481}" sibTransId="{E8BBBBCB-9846-8344-8DFE-2D23C79080A1}"/>
    <dgm:cxn modelId="{92B5B5EB-BB6A-C148-B59E-BDBFDB2EEA7A}" srcId="{6999D641-C734-FC40-B047-396AB85B800B}" destId="{BC4E8C9A-DEA8-4C45-9F63-1EF6C27B83A3}" srcOrd="1" destOrd="0" parTransId="{635BC35B-1E9B-2641-AE72-D2E3AFC39005}" sibTransId="{A41D2A48-A762-FA41-A83E-DE04416015F2}"/>
    <dgm:cxn modelId="{DF1D9D41-6854-AF40-9065-6A1AA28604C5}" type="presParOf" srcId="{5D08F58E-D186-9042-8B90-36F87CBB8C37}" destId="{BCE4AD27-8E91-3140-BD57-A451CFFA2D8C}" srcOrd="0" destOrd="0" presId="urn:microsoft.com/office/officeart/2005/8/layout/cycle8"/>
    <dgm:cxn modelId="{A24B05A8-FF36-7949-BF4D-C185D3E8CF4B}" type="presParOf" srcId="{5D08F58E-D186-9042-8B90-36F87CBB8C37}" destId="{73D2A3BC-4C28-ED42-BD3F-07B178024D35}" srcOrd="1" destOrd="0" presId="urn:microsoft.com/office/officeart/2005/8/layout/cycle8"/>
    <dgm:cxn modelId="{8D4A182B-7CF3-7F41-BC79-60EEA6755586}" type="presParOf" srcId="{5D08F58E-D186-9042-8B90-36F87CBB8C37}" destId="{BD960023-DCAB-BF42-9368-9ACB92BA9004}" srcOrd="2" destOrd="0" presId="urn:microsoft.com/office/officeart/2005/8/layout/cycle8"/>
    <dgm:cxn modelId="{7F2AAE0A-641E-5845-A743-40948AC64BE5}" type="presParOf" srcId="{5D08F58E-D186-9042-8B90-36F87CBB8C37}" destId="{1ADD69ED-49AE-F147-8D22-1039287490D4}" srcOrd="3" destOrd="0" presId="urn:microsoft.com/office/officeart/2005/8/layout/cycle8"/>
    <dgm:cxn modelId="{ADEA9EC7-374A-1E4D-BE0D-5E828FC19284}" type="presParOf" srcId="{5D08F58E-D186-9042-8B90-36F87CBB8C37}" destId="{9F7E1858-9472-D140-905D-E56E86D749A1}" srcOrd="4" destOrd="0" presId="urn:microsoft.com/office/officeart/2005/8/layout/cycle8"/>
    <dgm:cxn modelId="{5E6BC3AA-2E24-F54D-869F-18952B3BC8F8}" type="presParOf" srcId="{5D08F58E-D186-9042-8B90-36F87CBB8C37}" destId="{F4A9E6EB-DC88-8241-A515-690B7B8EFC10}" srcOrd="5" destOrd="0" presId="urn:microsoft.com/office/officeart/2005/8/layout/cycle8"/>
    <dgm:cxn modelId="{A4DD5F01-1313-9648-9D8F-FA86D9368F84}" type="presParOf" srcId="{5D08F58E-D186-9042-8B90-36F87CBB8C37}" destId="{DDE010CA-FAA1-8E47-AF9D-D32E0DD01420}" srcOrd="6" destOrd="0" presId="urn:microsoft.com/office/officeart/2005/8/layout/cycle8"/>
    <dgm:cxn modelId="{1E8DF699-EC7F-E049-9D07-9C30A480160F}" type="presParOf" srcId="{5D08F58E-D186-9042-8B90-36F87CBB8C37}" destId="{B321B626-4C1C-E948-B990-2DB7606B8D07}" srcOrd="7" destOrd="0" presId="urn:microsoft.com/office/officeart/2005/8/layout/cycle8"/>
    <dgm:cxn modelId="{D2B69829-182A-9D48-904D-4D50591D2FBF}" type="presParOf" srcId="{5D08F58E-D186-9042-8B90-36F87CBB8C37}" destId="{62C184EF-6F83-4745-94FE-8205240A1422}" srcOrd="8" destOrd="0" presId="urn:microsoft.com/office/officeart/2005/8/layout/cycle8"/>
    <dgm:cxn modelId="{2C633724-1008-1845-9F31-A862C2035A0E}" type="presParOf" srcId="{5D08F58E-D186-9042-8B90-36F87CBB8C37}" destId="{86035E27-84BD-BF4A-97F0-5D8BA5ADE8CE}" srcOrd="9" destOrd="0" presId="urn:microsoft.com/office/officeart/2005/8/layout/cycle8"/>
    <dgm:cxn modelId="{C43DE40C-DB21-BD44-9B02-CFE65AE8679D}" type="presParOf" srcId="{5D08F58E-D186-9042-8B90-36F87CBB8C37}" destId="{39DD108D-49DC-2048-8E27-0BE9A79CFAF8}" srcOrd="10" destOrd="0" presId="urn:microsoft.com/office/officeart/2005/8/layout/cycle8"/>
    <dgm:cxn modelId="{4896C0FF-557E-894F-BC51-6B92C2B10022}" type="presParOf" srcId="{5D08F58E-D186-9042-8B90-36F87CBB8C37}" destId="{10D03088-A072-8F40-8F89-5E9F7891AB14}" srcOrd="11" destOrd="0" presId="urn:microsoft.com/office/officeart/2005/8/layout/cycle8"/>
    <dgm:cxn modelId="{A2C0F568-D7B4-874D-BD75-4103EE2E4CD9}" type="presParOf" srcId="{5D08F58E-D186-9042-8B90-36F87CBB8C37}" destId="{4F040913-D954-A84A-9FE3-9B826E319F0C}" srcOrd="12" destOrd="0" presId="urn:microsoft.com/office/officeart/2005/8/layout/cycle8"/>
    <dgm:cxn modelId="{2899353B-B90D-EB48-85FB-24C6A18CC9CC}" type="presParOf" srcId="{5D08F58E-D186-9042-8B90-36F87CBB8C37}" destId="{A685980C-C15C-6D41-B24E-0D99913595E0}" srcOrd="13" destOrd="0" presId="urn:microsoft.com/office/officeart/2005/8/layout/cycle8"/>
    <dgm:cxn modelId="{3EA874D6-66F6-4E4E-B311-79E738A88233}" type="presParOf" srcId="{5D08F58E-D186-9042-8B90-36F87CBB8C37}" destId="{947D78C4-4C10-3C49-914E-86CA9AEE2FA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97766E-86D9-FB41-9693-B55D1A2FA23C}" type="doc">
      <dgm:prSet loTypeId="urn:microsoft.com/office/officeart/2005/8/layout/equation1" loCatId="" qsTypeId="urn:microsoft.com/office/officeart/2005/8/quickstyle/3D2" qsCatId="3D" csTypeId="urn:microsoft.com/office/officeart/2005/8/colors/accent1_2" csCatId="accent1" phldr="1"/>
      <dgm:spPr/>
    </dgm:pt>
    <dgm:pt modelId="{D594FA83-F1C4-1E46-AFA3-8274FD169234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Meticulous attention to blood pressure control</a:t>
          </a:r>
          <a:endParaRPr lang="en-US" sz="2400" dirty="0">
            <a:solidFill>
              <a:schemeClr val="tx1"/>
            </a:solidFill>
          </a:endParaRPr>
        </a:p>
      </dgm:t>
    </dgm:pt>
    <dgm:pt modelId="{BA56041B-9DD1-E840-BCED-B8680BE2D717}" type="parTrans" cxnId="{83DAC924-2D6A-3F46-A2AD-9EA6AF27C7C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5659A6A-50D7-D740-ABF6-DB5C38CFD726}" type="sibTrans" cxnId="{83DAC924-2D6A-3F46-A2AD-9EA6AF27C7C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3A1831F-2687-B440-BD23-9EB7C426D493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Beta-adrenergic receptor antagonist therapy</a:t>
          </a:r>
          <a:endParaRPr lang="en-US" dirty="0">
            <a:solidFill>
              <a:schemeClr val="tx1"/>
            </a:solidFill>
          </a:endParaRPr>
        </a:p>
      </dgm:t>
    </dgm:pt>
    <dgm:pt modelId="{8B501787-AA4C-0149-B823-D13150AD2650}" type="parTrans" cxnId="{42655840-BFDA-7840-B8D0-8D9A52EB74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19C5939-C47F-D94B-B1B3-39B4289D57D5}" type="sibTrans" cxnId="{42655840-BFDA-7840-B8D0-8D9A52EB74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660081E-012D-304F-A128-A5188D703645}">
      <dgm:prSet custT="1"/>
      <dgm:spPr/>
      <dgm:t>
        <a:bodyPr/>
        <a:lstStyle/>
        <a:p>
          <a:r>
            <a:rPr lang="en-US" sz="3600" b="1" dirty="0">
              <a:solidFill>
                <a:schemeClr val="tx1"/>
              </a:solidFill>
            </a:rPr>
            <a:t>Minimize</a:t>
          </a:r>
          <a:r>
            <a:rPr lang="en-US" sz="3200" b="1" dirty="0">
              <a:solidFill>
                <a:schemeClr val="tx1"/>
              </a:solidFill>
            </a:rPr>
            <a:t> sheer stress</a:t>
          </a:r>
        </a:p>
        <a:p>
          <a:r>
            <a:rPr lang="en-US" sz="3200" b="1" dirty="0">
              <a:solidFill>
                <a:schemeClr val="tx1"/>
              </a:solidFill>
            </a:rPr>
            <a:t>+</a:t>
          </a:r>
        </a:p>
        <a:p>
          <a:r>
            <a:rPr lang="en-US" sz="3600" b="1" dirty="0">
              <a:solidFill>
                <a:schemeClr val="tx1"/>
              </a:solidFill>
            </a:rPr>
            <a:t>Minimize </a:t>
          </a:r>
          <a:r>
            <a:rPr lang="en-US" sz="3200" b="1" dirty="0">
              <a:solidFill>
                <a:schemeClr val="tx1"/>
              </a:solidFill>
            </a:rPr>
            <a:t>increases in aortic wall tension</a:t>
          </a:r>
        </a:p>
      </dgm:t>
    </dgm:pt>
    <dgm:pt modelId="{E53E5476-1D24-5E40-9649-77CA326D004C}" type="parTrans" cxnId="{2E795E51-E85C-0243-B0E4-8BE8744DB6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9908D05-65B0-414B-A512-5D7DBE48071C}" type="sibTrans" cxnId="{2E795E51-E85C-0243-B0E4-8BE8744DB6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DA5361D-417D-D043-8FD5-339035C55C48}" type="pres">
      <dgm:prSet presAssocID="{8197766E-86D9-FB41-9693-B55D1A2FA23C}" presName="linearFlow" presStyleCnt="0">
        <dgm:presLayoutVars>
          <dgm:dir/>
          <dgm:resizeHandles val="exact"/>
        </dgm:presLayoutVars>
      </dgm:prSet>
      <dgm:spPr/>
    </dgm:pt>
    <dgm:pt modelId="{7DFB46D9-C938-EB43-AEF0-51C1319E5696}" type="pres">
      <dgm:prSet presAssocID="{D594FA83-F1C4-1E46-AFA3-8274FD169234}" presName="node" presStyleLbl="node1" presStyleIdx="0" presStyleCnt="3" custScaleX="144914" custScaleY="152437">
        <dgm:presLayoutVars>
          <dgm:bulletEnabled val="1"/>
        </dgm:presLayoutVars>
      </dgm:prSet>
      <dgm:spPr/>
    </dgm:pt>
    <dgm:pt modelId="{7B0C5392-7E65-F749-8A37-2812A60D5083}" type="pres">
      <dgm:prSet presAssocID="{95659A6A-50D7-D740-ABF6-DB5C38CFD726}" presName="spacerL" presStyleCnt="0"/>
      <dgm:spPr/>
    </dgm:pt>
    <dgm:pt modelId="{EF27DFCA-374F-8548-A84A-FE6721ED8B82}" type="pres">
      <dgm:prSet presAssocID="{95659A6A-50D7-D740-ABF6-DB5C38CFD726}" presName="sibTrans" presStyleLbl="sibTrans2D1" presStyleIdx="0" presStyleCnt="2" custScaleX="35206" custScaleY="34895"/>
      <dgm:spPr/>
    </dgm:pt>
    <dgm:pt modelId="{0426261D-4513-0C49-A813-CAEE3999EC7F}" type="pres">
      <dgm:prSet presAssocID="{95659A6A-50D7-D740-ABF6-DB5C38CFD726}" presName="spacerR" presStyleCnt="0"/>
      <dgm:spPr/>
    </dgm:pt>
    <dgm:pt modelId="{3CE579C5-215E-0349-9416-0434EB6ED6A0}" type="pres">
      <dgm:prSet presAssocID="{33A1831F-2687-B440-BD23-9EB7C426D493}" presName="node" presStyleLbl="node1" presStyleIdx="1" presStyleCnt="3" custScaleX="136275" custScaleY="145858">
        <dgm:presLayoutVars>
          <dgm:bulletEnabled val="1"/>
        </dgm:presLayoutVars>
      </dgm:prSet>
      <dgm:spPr/>
    </dgm:pt>
    <dgm:pt modelId="{2D1CADEC-7ADF-D840-9077-6AF1C08695B4}" type="pres">
      <dgm:prSet presAssocID="{919C5939-C47F-D94B-B1B3-39B4289D57D5}" presName="spacerL" presStyleCnt="0"/>
      <dgm:spPr/>
    </dgm:pt>
    <dgm:pt modelId="{E361AE57-1097-3240-81DA-4BB7D767D00F}" type="pres">
      <dgm:prSet presAssocID="{919C5939-C47F-D94B-B1B3-39B4289D57D5}" presName="sibTrans" presStyleLbl="sibTrans2D1" presStyleIdx="1" presStyleCnt="2" custScaleX="56447" custScaleY="78266"/>
      <dgm:spPr/>
    </dgm:pt>
    <dgm:pt modelId="{990F408D-E351-764E-8C5B-64FBE16F7059}" type="pres">
      <dgm:prSet presAssocID="{919C5939-C47F-D94B-B1B3-39B4289D57D5}" presName="spacerR" presStyleCnt="0"/>
      <dgm:spPr/>
    </dgm:pt>
    <dgm:pt modelId="{DA1BDB2C-8718-CA42-B562-DF3098929370}" type="pres">
      <dgm:prSet presAssocID="{5660081E-012D-304F-A128-A5188D703645}" presName="node" presStyleLbl="node1" presStyleIdx="2" presStyleCnt="3" custScaleX="208167" custScaleY="342002">
        <dgm:presLayoutVars>
          <dgm:bulletEnabled val="1"/>
        </dgm:presLayoutVars>
      </dgm:prSet>
      <dgm:spPr/>
    </dgm:pt>
  </dgm:ptLst>
  <dgm:cxnLst>
    <dgm:cxn modelId="{92DD1806-3FF6-E645-92C6-168795DD835F}" type="presOf" srcId="{8197766E-86D9-FB41-9693-B55D1A2FA23C}" destId="{0DA5361D-417D-D043-8FD5-339035C55C48}" srcOrd="0" destOrd="0" presId="urn:microsoft.com/office/officeart/2005/8/layout/equation1"/>
    <dgm:cxn modelId="{11DB4C14-690E-2543-B612-30F80D9ACDDE}" type="presOf" srcId="{919C5939-C47F-D94B-B1B3-39B4289D57D5}" destId="{E361AE57-1097-3240-81DA-4BB7D767D00F}" srcOrd="0" destOrd="0" presId="urn:microsoft.com/office/officeart/2005/8/layout/equation1"/>
    <dgm:cxn modelId="{31FE7D22-EF21-8546-BD9A-1CAB352233D3}" type="presOf" srcId="{95659A6A-50D7-D740-ABF6-DB5C38CFD726}" destId="{EF27DFCA-374F-8548-A84A-FE6721ED8B82}" srcOrd="0" destOrd="0" presId="urn:microsoft.com/office/officeart/2005/8/layout/equation1"/>
    <dgm:cxn modelId="{83DAC924-2D6A-3F46-A2AD-9EA6AF27C7CC}" srcId="{8197766E-86D9-FB41-9693-B55D1A2FA23C}" destId="{D594FA83-F1C4-1E46-AFA3-8274FD169234}" srcOrd="0" destOrd="0" parTransId="{BA56041B-9DD1-E840-BCED-B8680BE2D717}" sibTransId="{95659A6A-50D7-D740-ABF6-DB5C38CFD726}"/>
    <dgm:cxn modelId="{42655840-BFDA-7840-B8D0-8D9A52EB74B7}" srcId="{8197766E-86D9-FB41-9693-B55D1A2FA23C}" destId="{33A1831F-2687-B440-BD23-9EB7C426D493}" srcOrd="1" destOrd="0" parTransId="{8B501787-AA4C-0149-B823-D13150AD2650}" sibTransId="{919C5939-C47F-D94B-B1B3-39B4289D57D5}"/>
    <dgm:cxn modelId="{2E795E51-E85C-0243-B0E4-8BE8744DB6EF}" srcId="{8197766E-86D9-FB41-9693-B55D1A2FA23C}" destId="{5660081E-012D-304F-A128-A5188D703645}" srcOrd="2" destOrd="0" parTransId="{E53E5476-1D24-5E40-9649-77CA326D004C}" sibTransId="{D9908D05-65B0-414B-A512-5D7DBE48071C}"/>
    <dgm:cxn modelId="{8EA4AB5F-0021-3D4D-8E1B-1E80863053A4}" type="presOf" srcId="{D594FA83-F1C4-1E46-AFA3-8274FD169234}" destId="{7DFB46D9-C938-EB43-AEF0-51C1319E5696}" srcOrd="0" destOrd="0" presId="urn:microsoft.com/office/officeart/2005/8/layout/equation1"/>
    <dgm:cxn modelId="{F53E6AA6-7468-5344-A8F8-DC6B9FDD9B98}" type="presOf" srcId="{5660081E-012D-304F-A128-A5188D703645}" destId="{DA1BDB2C-8718-CA42-B562-DF3098929370}" srcOrd="0" destOrd="0" presId="urn:microsoft.com/office/officeart/2005/8/layout/equation1"/>
    <dgm:cxn modelId="{C29046D9-D2BA-4744-AE71-AD938C23B217}" type="presOf" srcId="{33A1831F-2687-B440-BD23-9EB7C426D493}" destId="{3CE579C5-215E-0349-9416-0434EB6ED6A0}" srcOrd="0" destOrd="0" presId="urn:microsoft.com/office/officeart/2005/8/layout/equation1"/>
    <dgm:cxn modelId="{645B8ADE-10C8-2E40-BE60-D781B21E3759}" type="presParOf" srcId="{0DA5361D-417D-D043-8FD5-339035C55C48}" destId="{7DFB46D9-C938-EB43-AEF0-51C1319E5696}" srcOrd="0" destOrd="0" presId="urn:microsoft.com/office/officeart/2005/8/layout/equation1"/>
    <dgm:cxn modelId="{7829EA91-390F-1E47-BE23-5E46A24BCD3C}" type="presParOf" srcId="{0DA5361D-417D-D043-8FD5-339035C55C48}" destId="{7B0C5392-7E65-F749-8A37-2812A60D5083}" srcOrd="1" destOrd="0" presId="urn:microsoft.com/office/officeart/2005/8/layout/equation1"/>
    <dgm:cxn modelId="{3F41FE32-50BB-1147-871B-50A16E32E4B2}" type="presParOf" srcId="{0DA5361D-417D-D043-8FD5-339035C55C48}" destId="{EF27DFCA-374F-8548-A84A-FE6721ED8B82}" srcOrd="2" destOrd="0" presId="urn:microsoft.com/office/officeart/2005/8/layout/equation1"/>
    <dgm:cxn modelId="{4F180AB2-B60B-AF45-80C6-F29685DF03D3}" type="presParOf" srcId="{0DA5361D-417D-D043-8FD5-339035C55C48}" destId="{0426261D-4513-0C49-A813-CAEE3999EC7F}" srcOrd="3" destOrd="0" presId="urn:microsoft.com/office/officeart/2005/8/layout/equation1"/>
    <dgm:cxn modelId="{3F94086A-CC77-F440-841F-97A49DA2EE5E}" type="presParOf" srcId="{0DA5361D-417D-D043-8FD5-339035C55C48}" destId="{3CE579C5-215E-0349-9416-0434EB6ED6A0}" srcOrd="4" destOrd="0" presId="urn:microsoft.com/office/officeart/2005/8/layout/equation1"/>
    <dgm:cxn modelId="{B9858C76-A339-F840-983E-08A6D8DD096B}" type="presParOf" srcId="{0DA5361D-417D-D043-8FD5-339035C55C48}" destId="{2D1CADEC-7ADF-D840-9077-6AF1C08695B4}" srcOrd="5" destOrd="0" presId="urn:microsoft.com/office/officeart/2005/8/layout/equation1"/>
    <dgm:cxn modelId="{79DC190E-37D9-6840-8B34-2308BFCE8EA3}" type="presParOf" srcId="{0DA5361D-417D-D043-8FD5-339035C55C48}" destId="{E361AE57-1097-3240-81DA-4BB7D767D00F}" srcOrd="6" destOrd="0" presId="urn:microsoft.com/office/officeart/2005/8/layout/equation1"/>
    <dgm:cxn modelId="{6D3332EB-F795-2348-8D7C-26635D2A05D5}" type="presParOf" srcId="{0DA5361D-417D-D043-8FD5-339035C55C48}" destId="{990F408D-E351-764E-8C5B-64FBE16F7059}" srcOrd="7" destOrd="0" presId="urn:microsoft.com/office/officeart/2005/8/layout/equation1"/>
    <dgm:cxn modelId="{BBAC53DE-F042-E740-93DD-393FDB20AAD1}" type="presParOf" srcId="{0DA5361D-417D-D043-8FD5-339035C55C48}" destId="{DA1BDB2C-8718-CA42-B562-DF309892937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189C1-4F50-8E44-B4DF-3013F8FEB271}">
      <dsp:nvSpPr>
        <dsp:cNvPr id="0" name=""/>
        <dsp:cNvSpPr/>
      </dsp:nvSpPr>
      <dsp:spPr>
        <a:xfrm>
          <a:off x="501" y="1172599"/>
          <a:ext cx="1465857" cy="1465857"/>
        </a:xfrm>
        <a:prstGeom prst="ellipse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Cardiac output</a:t>
          </a:r>
        </a:p>
      </dsp:txBody>
      <dsp:txXfrm>
        <a:off x="215171" y="1387269"/>
        <a:ext cx="1036517" cy="1036517"/>
      </dsp:txXfrm>
    </dsp:sp>
    <dsp:sp modelId="{86556EE4-38D2-C24F-9D71-620F016DA57D}">
      <dsp:nvSpPr>
        <dsp:cNvPr id="0" name=""/>
        <dsp:cNvSpPr/>
      </dsp:nvSpPr>
      <dsp:spPr>
        <a:xfrm rot="18779596">
          <a:off x="4108476" y="1480429"/>
          <a:ext cx="850197" cy="850197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4221170" y="1805544"/>
        <a:ext cx="624809" cy="199967"/>
      </dsp:txXfrm>
    </dsp:sp>
    <dsp:sp modelId="{9FB99442-9DE2-594B-8736-98442931B1FE}">
      <dsp:nvSpPr>
        <dsp:cNvPr id="0" name=""/>
        <dsp:cNvSpPr/>
      </dsp:nvSpPr>
      <dsp:spPr>
        <a:xfrm>
          <a:off x="2554612" y="1172599"/>
          <a:ext cx="1465857" cy="1465857"/>
        </a:xfrm>
        <a:prstGeom prst="ellipse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Heart Rate</a:t>
          </a:r>
        </a:p>
      </dsp:txBody>
      <dsp:txXfrm>
        <a:off x="2769282" y="1387269"/>
        <a:ext cx="1036517" cy="1036517"/>
      </dsp:txXfrm>
    </dsp:sp>
    <dsp:sp modelId="{09FCD828-875B-9E46-928F-D5963A724034}">
      <dsp:nvSpPr>
        <dsp:cNvPr id="0" name=""/>
        <dsp:cNvSpPr/>
      </dsp:nvSpPr>
      <dsp:spPr>
        <a:xfrm>
          <a:off x="1578745" y="1480429"/>
          <a:ext cx="850197" cy="850197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691439" y="1655570"/>
        <a:ext cx="624809" cy="499915"/>
      </dsp:txXfrm>
    </dsp:sp>
    <dsp:sp modelId="{450475D6-C467-1141-BB37-E5069392901B}">
      <dsp:nvSpPr>
        <dsp:cNvPr id="0" name=""/>
        <dsp:cNvSpPr/>
      </dsp:nvSpPr>
      <dsp:spPr>
        <a:xfrm>
          <a:off x="5108723" y="311584"/>
          <a:ext cx="3933175" cy="3187888"/>
        </a:xfrm>
        <a:prstGeom prst="ellipse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Stroke Volume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/>
            <a:t>Preload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/>
            <a:t>Afterload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/>
            <a:t>Contractility</a:t>
          </a:r>
        </a:p>
      </dsp:txBody>
      <dsp:txXfrm>
        <a:off x="5684723" y="778439"/>
        <a:ext cx="2781175" cy="22541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759BB-5A6C-D045-9A63-D6D872042128}">
      <dsp:nvSpPr>
        <dsp:cNvPr id="0" name=""/>
        <dsp:cNvSpPr/>
      </dsp:nvSpPr>
      <dsp:spPr>
        <a:xfrm>
          <a:off x="667644" y="2501548"/>
          <a:ext cx="3154702" cy="76195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Pulmonary edema</a:t>
          </a:r>
        </a:p>
      </dsp:txBody>
      <dsp:txXfrm>
        <a:off x="689961" y="2523865"/>
        <a:ext cx="3110068" cy="717321"/>
      </dsp:txXfrm>
    </dsp:sp>
    <dsp:sp modelId="{04AD772F-A649-F443-8AA2-A07741C2FE5C}">
      <dsp:nvSpPr>
        <dsp:cNvPr id="0" name=""/>
        <dsp:cNvSpPr/>
      </dsp:nvSpPr>
      <dsp:spPr>
        <a:xfrm>
          <a:off x="3945110" y="2469830"/>
          <a:ext cx="3154702" cy="76195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 Arrhythmias</a:t>
          </a:r>
        </a:p>
      </dsp:txBody>
      <dsp:txXfrm>
        <a:off x="3967427" y="2492147"/>
        <a:ext cx="3110068" cy="7173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4AD27-8E91-3140-BD57-A451CFFA2D8C}">
      <dsp:nvSpPr>
        <dsp:cNvPr id="0" name=""/>
        <dsp:cNvSpPr/>
      </dsp:nvSpPr>
      <dsp:spPr>
        <a:xfrm>
          <a:off x="1623757" y="271471"/>
          <a:ext cx="3508248" cy="3508248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LV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afterload</a:t>
          </a:r>
        </a:p>
      </dsp:txBody>
      <dsp:txXfrm>
        <a:off x="3472687" y="1014886"/>
        <a:ext cx="1252945" cy="1044121"/>
      </dsp:txXfrm>
    </dsp:sp>
    <dsp:sp modelId="{9F7E1858-9472-D140-905D-E56E86D749A1}">
      <dsp:nvSpPr>
        <dsp:cNvPr id="0" name=""/>
        <dsp:cNvSpPr/>
      </dsp:nvSpPr>
      <dsp:spPr>
        <a:xfrm>
          <a:off x="1551504" y="396766"/>
          <a:ext cx="3508248" cy="3508248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RV contractility</a:t>
          </a:r>
        </a:p>
      </dsp:txBody>
      <dsp:txXfrm>
        <a:off x="2386801" y="2672951"/>
        <a:ext cx="1879418" cy="918826"/>
      </dsp:txXfrm>
    </dsp:sp>
    <dsp:sp modelId="{62C184EF-6F83-4745-94FE-8205240A1422}">
      <dsp:nvSpPr>
        <dsp:cNvPr id="0" name=""/>
        <dsp:cNvSpPr/>
      </dsp:nvSpPr>
      <dsp:spPr>
        <a:xfrm>
          <a:off x="1479251" y="271471"/>
          <a:ext cx="3508248" cy="3508248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solidFill>
                <a:schemeClr val="tx1"/>
              </a:solidFill>
            </a:rPr>
            <a:t>Euvolemia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885623" y="1014886"/>
        <a:ext cx="1252945" cy="1044121"/>
      </dsp:txXfrm>
    </dsp:sp>
    <dsp:sp modelId="{4F040913-D954-A84A-9FE3-9B826E319F0C}">
      <dsp:nvSpPr>
        <dsp:cNvPr id="0" name=""/>
        <dsp:cNvSpPr/>
      </dsp:nvSpPr>
      <dsp:spPr>
        <a:xfrm>
          <a:off x="1406869" y="54294"/>
          <a:ext cx="3942602" cy="394260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85980C-C15C-6D41-B24E-0D99913595E0}">
      <dsp:nvSpPr>
        <dsp:cNvPr id="0" name=""/>
        <dsp:cNvSpPr/>
      </dsp:nvSpPr>
      <dsp:spPr>
        <a:xfrm>
          <a:off x="1334327" y="179367"/>
          <a:ext cx="3942602" cy="394260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7D78C4-4C10-3C49-914E-86CA9AEE2FA1}">
      <dsp:nvSpPr>
        <dsp:cNvPr id="0" name=""/>
        <dsp:cNvSpPr/>
      </dsp:nvSpPr>
      <dsp:spPr>
        <a:xfrm>
          <a:off x="1261784" y="54294"/>
          <a:ext cx="3942602" cy="394260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B46D9-C938-EB43-AEF0-51C1319E5696}">
      <dsp:nvSpPr>
        <dsp:cNvPr id="0" name=""/>
        <dsp:cNvSpPr/>
      </dsp:nvSpPr>
      <dsp:spPr>
        <a:xfrm>
          <a:off x="2198" y="1705093"/>
          <a:ext cx="2226605" cy="23421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Meticulous attention to blood pressure control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28277" y="2048100"/>
        <a:ext cx="1574447" cy="1656182"/>
      </dsp:txXfrm>
    </dsp:sp>
    <dsp:sp modelId="{EF27DFCA-374F-8548-A84A-FE6721ED8B82}">
      <dsp:nvSpPr>
        <dsp:cNvPr id="0" name=""/>
        <dsp:cNvSpPr/>
      </dsp:nvSpPr>
      <dsp:spPr>
        <a:xfrm>
          <a:off x="2353568" y="2720704"/>
          <a:ext cx="313745" cy="31097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2395155" y="2839620"/>
        <a:ext cx="230571" cy="73142"/>
      </dsp:txXfrm>
    </dsp:sp>
    <dsp:sp modelId="{3CE579C5-215E-0349-9416-0434EB6ED6A0}">
      <dsp:nvSpPr>
        <dsp:cNvPr id="0" name=""/>
        <dsp:cNvSpPr/>
      </dsp:nvSpPr>
      <dsp:spPr>
        <a:xfrm>
          <a:off x="2792077" y="1755636"/>
          <a:ext cx="2093867" cy="22411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Beta-adrenergic receptor antagonist therapy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098717" y="2083839"/>
        <a:ext cx="1480587" cy="1584704"/>
      </dsp:txXfrm>
    </dsp:sp>
    <dsp:sp modelId="{E361AE57-1097-3240-81DA-4BB7D767D00F}">
      <dsp:nvSpPr>
        <dsp:cNvPr id="0" name=""/>
        <dsp:cNvSpPr/>
      </dsp:nvSpPr>
      <dsp:spPr>
        <a:xfrm>
          <a:off x="5010709" y="2527450"/>
          <a:ext cx="503039" cy="697483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solidFill>
              <a:schemeClr val="tx1"/>
            </a:solidFill>
          </a:endParaRPr>
        </a:p>
      </dsp:txBody>
      <dsp:txXfrm>
        <a:off x="5077387" y="2671131"/>
        <a:ext cx="369683" cy="410121"/>
      </dsp:txXfrm>
    </dsp:sp>
    <dsp:sp modelId="{DA1BDB2C-8718-CA42-B562-DF3098929370}">
      <dsp:nvSpPr>
        <dsp:cNvPr id="0" name=""/>
        <dsp:cNvSpPr/>
      </dsp:nvSpPr>
      <dsp:spPr>
        <a:xfrm>
          <a:off x="5638512" y="248758"/>
          <a:ext cx="3198489" cy="52548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Minimize</a:t>
          </a:r>
          <a:r>
            <a:rPr lang="en-US" sz="3200" b="1" kern="1200" dirty="0">
              <a:solidFill>
                <a:schemeClr val="tx1"/>
              </a:solidFill>
            </a:rPr>
            <a:t> sheer stress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+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Minimize </a:t>
          </a:r>
          <a:r>
            <a:rPr lang="en-US" sz="3200" b="1" kern="1200" dirty="0">
              <a:solidFill>
                <a:schemeClr val="tx1"/>
              </a:solidFill>
            </a:rPr>
            <a:t>increases in aortic wall tension</a:t>
          </a:r>
        </a:p>
      </dsp:txBody>
      <dsp:txXfrm>
        <a:off x="6106920" y="1018315"/>
        <a:ext cx="2261673" cy="3715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600612-04F1-584A-B6A7-12CF34810A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C224D8-C5A9-C141-A302-B9BF499157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453F9-9E82-8746-BF93-E40721B2C107}" type="datetimeFigureOut">
              <a:rPr lang="en-US" smtClean="0"/>
              <a:t>2/6/21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227A1C-10C8-7049-BD14-D677919510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E3F32-0691-454B-9973-4F91FBC1E6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FFDC6-FDFF-7346-8E1E-2B64E34D5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13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53A12-A4B2-7049-A824-6D3344E2F292}" type="datetimeFigureOut">
              <a:rPr lang="en-US" smtClean="0"/>
              <a:t>2/6/21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DE585-D187-CF4E-A648-F6CCFD900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39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DE585-D187-CF4E-A648-F6CCFD9008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42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DC2630-58B3-D346-A721-30C25E5276A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73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DC2630-58B3-D346-A721-30C25E5276A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47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C9D8F-8DC7-6E4A-808F-ABDA6785312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64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C9D8F-8DC7-6E4A-808F-ABDA6785312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566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AB860-949D-824D-B6EB-74A5C4C6DEF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09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68AF421-D411-432B-AAE6-3A4515BD48B4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914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1522D08-7A04-4B09-AB57-F93AEE8234DD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110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E7206D7-2493-4129-8F5C-CB2198FB126E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0400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E09F913-814E-4BFE-8F23-AD88D0C27FCF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77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62BD65A-EB7B-4968-8979-EC679208AABD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980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DE585-D187-CF4E-A648-F6CCFD9008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91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A67991B-0F89-46DD-921D-9EBE4AF8D8B6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3790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FF9933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FF9933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FF9933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FF9933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FF9933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pitchFamily="18" charset="0"/>
              </a:defRPr>
            </a:lvl9pPr>
          </a:lstStyle>
          <a:p>
            <a:fld id="{55CF0BE4-0ACC-48B8-B43E-1056E3CE90D5}" type="slidenum">
              <a:rPr lang="en-US" sz="1200" b="0" smtClean="0">
                <a:solidFill>
                  <a:schemeClr val="tx1"/>
                </a:solidFill>
              </a:rPr>
              <a:pPr/>
              <a:t>48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1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DE585-D187-CF4E-A648-F6CCFD90080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54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Much of the plan is dependent on RV contractility.</a:t>
            </a:r>
            <a:r>
              <a:rPr lang="en-US" baseline="0" dirty="0"/>
              <a:t>  If good, can tolerate more.  If depressed VERY fine balance</a:t>
            </a:r>
          </a:p>
          <a:p>
            <a:r>
              <a:rPr lang="en-US" baseline="0" dirty="0"/>
              <a:t>Need to maintain LV after load: coronary perfusion only happens during diastole and with a thicker RV (due to hypertrophy) it does not take much to cause ischemic coronaries.  ABOVE ALL: maintain RV contractility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94357-2B8D-A744-A957-02E0CD72533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17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6"/>
          <p:cNvSpPr txBox="1">
            <a:spLocks noGrp="1" noChangeArrowheads="1"/>
          </p:cNvSpPr>
          <p:nvPr/>
        </p:nvSpPr>
        <p:spPr bwMode="auto">
          <a:xfrm>
            <a:off x="228843" y="8424577"/>
            <a:ext cx="6400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286000" algn="l"/>
                <a:tab pos="5026025" algn="l"/>
                <a:tab pos="7143750" algn="l"/>
              </a:tabLs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2286000" algn="l"/>
                <a:tab pos="5026025" algn="l"/>
                <a:tab pos="7143750" algn="l"/>
              </a:tabLs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2286000" algn="l"/>
                <a:tab pos="5026025" algn="l"/>
                <a:tab pos="7143750" algn="l"/>
              </a:tabLs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2286000" algn="l"/>
                <a:tab pos="5026025" algn="l"/>
                <a:tab pos="7143750" algn="l"/>
              </a:tabLs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2286000" algn="l"/>
                <a:tab pos="5026025" algn="l"/>
                <a:tab pos="7143750" algn="l"/>
              </a:tabLs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  <a:tab pos="5026025" algn="l"/>
                <a:tab pos="7143750" algn="l"/>
              </a:tabLs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  <a:tab pos="5026025" algn="l"/>
                <a:tab pos="7143750" algn="l"/>
              </a:tabLs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  <a:tab pos="5026025" algn="l"/>
                <a:tab pos="7143750" algn="l"/>
              </a:tabLs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  <a:tab pos="5026025" algn="l"/>
                <a:tab pos="7143750" algn="l"/>
              </a:tabLs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b="0" dirty="0">
                <a:latin typeface="Tw Cen MT" panose="020B0602020104020603" pitchFamily="34" charset="0"/>
              </a:rPr>
              <a:t>CP1088236	</a:t>
            </a:r>
            <a:r>
              <a:rPr lang="en-US" sz="1400" b="0" dirty="0" err="1">
                <a:latin typeface="Tw Cen MT" panose="020B0602020104020603" pitchFamily="34" charset="0"/>
              </a:rPr>
              <a:t>Connolly,HM</a:t>
            </a:r>
            <a:r>
              <a:rPr lang="en-US" sz="1400" b="0" dirty="0">
                <a:latin typeface="Tw Cen MT" panose="020B0602020104020603" pitchFamily="34" charset="0"/>
              </a:rPr>
              <a:t>	CW	11-13-2002</a:t>
            </a: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81269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79B723AE-D202-6244-A3C0-390A9CCEA597}" type="slidenum">
              <a:rPr lang="en-US">
                <a:latin typeface="Tw Cen MT" panose="020B0602020104020603" pitchFamily="34" charset="0"/>
              </a:rPr>
              <a:pPr eaLnBrk="1" hangingPunct="1">
                <a:defRPr/>
              </a:pPr>
              <a:t>59</a:t>
            </a:fld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58925" y="363538"/>
            <a:ext cx="9982200" cy="748665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985125"/>
            <a:ext cx="6400800" cy="392113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2851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Beta blocker treatment delays dilatation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94357-2B8D-A744-A957-02E0CD72533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833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757F6D5-4106-4F4F-8789-E75BDB2DCB76}" type="slidenum">
              <a:rPr lang="en-US">
                <a:latin typeface="Tw Cen MT" panose="020B0602020104020603" pitchFamily="34" charset="0"/>
              </a:rPr>
              <a:pPr eaLnBrk="1" hangingPunct="1">
                <a:defRPr/>
              </a:pPr>
              <a:t>70</a:t>
            </a:fld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58925" y="363538"/>
            <a:ext cx="9982200" cy="7486650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985125"/>
            <a:ext cx="6400800" cy="392113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3923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3AF86-1046-42DB-B87B-BCE164C2DCC6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793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3AF86-1046-42DB-B87B-BCE164C2DCC6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17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DE585-D187-CF4E-A648-F6CCFD9008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586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3AF86-1046-42DB-B87B-BCE164C2DCC6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37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C090B5-F02C-4330-BA8B-DA0DCCBC788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286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A83387AF-B60F-B549-945E-77CCDD9EB358}" type="slidenum">
              <a:rPr lang="en-US">
                <a:latin typeface="Tw Cen MT" panose="020B0602020104020603" pitchFamily="34" charset="0"/>
              </a:rPr>
              <a:pPr eaLnBrk="1" hangingPunct="1">
                <a:defRPr/>
              </a:pPr>
              <a:t>13</a:t>
            </a:fld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58925" y="363538"/>
            <a:ext cx="9982200" cy="748665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985125"/>
            <a:ext cx="6400800" cy="392113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477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</a:t>
            </a:r>
            <a:r>
              <a:rPr lang="en-US" dirty="0" err="1"/>
              <a:t>casey</a:t>
            </a:r>
            <a:r>
              <a:rPr lang="en-US" dirty="0"/>
              <a:t> about gabapentin,</a:t>
            </a:r>
            <a:r>
              <a:rPr lang="en-US" baseline="0" dirty="0"/>
              <a:t> </a:t>
            </a:r>
            <a:r>
              <a:rPr lang="en-US" baseline="0" dirty="0" err="1"/>
              <a:t>phenobarb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0F3DF-D90A-4D9A-8957-F377C866229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620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</a:t>
            </a:r>
            <a:r>
              <a:rPr lang="en-US" dirty="0" err="1"/>
              <a:t>casey</a:t>
            </a:r>
            <a:r>
              <a:rPr lang="en-US" dirty="0"/>
              <a:t> about gabapentin,</a:t>
            </a:r>
            <a:r>
              <a:rPr lang="en-US" baseline="0" dirty="0"/>
              <a:t> </a:t>
            </a:r>
            <a:r>
              <a:rPr lang="en-US" baseline="0" dirty="0" err="1"/>
              <a:t>phenobarb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0F3DF-D90A-4D9A-8957-F377C866229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475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DD326A-DA4A-7D41-9DEE-2920F2ADF37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58925" y="363538"/>
            <a:ext cx="9982200" cy="748665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985125"/>
            <a:ext cx="6400800" cy="392113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939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DD326A-DA4A-7D41-9DEE-2920F2ADF370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58925" y="363538"/>
            <a:ext cx="9982200" cy="748665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985125"/>
            <a:ext cx="6400800" cy="392113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674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ooterlight">
            <a:extLst>
              <a:ext uri="{FF2B5EF4-FFF2-40B4-BE49-F238E27FC236}">
                <a16:creationId xmlns:a16="http://schemas.microsoft.com/office/drawing/2014/main" id="{2534E35A-558E-CE45-8DEE-2E2DFFF9D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6977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Fetal Therapy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772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Loralei Thornburg MD</a:t>
            </a:r>
          </a:p>
        </p:txBody>
      </p:sp>
    </p:spTree>
    <p:extLst>
      <p:ext uri="{BB962C8B-B14F-4D97-AF65-F5344CB8AC3E}">
        <p14:creationId xmlns:p14="http://schemas.microsoft.com/office/powerpoint/2010/main" val="3540453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866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6676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1120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E577B-6DEF-1646-8577-363EBCDB9B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23CAA-1BFA-1D44-9DB0-EFA24028E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A4770-9A40-F548-BFBD-D66AA74BD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C5ECBF4-CB52-764B-9F7D-7F0AFDE28D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13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7302" y="4596879"/>
            <a:ext cx="6815522" cy="1405118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9794C9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2/6/21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2019 Society for Maternal-Fetal Medicine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62ED8DA-C4BD-4E4D-9710-7753D0E14146}" type="slidenum">
              <a:rPr lang="en-US" smtClean="0"/>
              <a:t>‹#›</a:t>
            </a:fld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6ECD163-2FFA-4FF0-99B6-AD9D9A3E4042}"/>
              </a:ext>
            </a:extLst>
          </p:cNvPr>
          <p:cNvSpPr/>
          <p:nvPr userDrawn="1"/>
        </p:nvSpPr>
        <p:spPr>
          <a:xfrm>
            <a:off x="7435516" y="0"/>
            <a:ext cx="1637798" cy="202369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C2B766F-DBC9-4A2E-939E-982B1D03DDB5}"/>
              </a:ext>
            </a:extLst>
          </p:cNvPr>
          <p:cNvGrpSpPr/>
          <p:nvPr userDrawn="1"/>
        </p:nvGrpSpPr>
        <p:grpSpPr>
          <a:xfrm>
            <a:off x="737302" y="4331370"/>
            <a:ext cx="562109" cy="161801"/>
            <a:chOff x="5424354" y="3091992"/>
            <a:chExt cx="2550767" cy="396064"/>
          </a:xfrm>
          <a:solidFill>
            <a:srgbClr val="37A1A7"/>
          </a:solidFill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0220349-37CC-4341-B2E0-810BBDB04107}"/>
                </a:ext>
              </a:extLst>
            </p:cNvPr>
            <p:cNvGrpSpPr/>
            <p:nvPr/>
          </p:nvGrpSpPr>
          <p:grpSpPr>
            <a:xfrm>
              <a:off x="5424354" y="3091992"/>
              <a:ext cx="153026" cy="396064"/>
              <a:chOff x="6353666" y="1847957"/>
              <a:chExt cx="160256" cy="414780"/>
            </a:xfrm>
            <a:grpFill/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804A1EAB-848B-4E30-B89C-083551AEC8C2}"/>
                  </a:ext>
                </a:extLst>
              </p:cNvPr>
              <p:cNvSpPr/>
              <p:nvPr/>
            </p:nvSpPr>
            <p:spPr>
              <a:xfrm>
                <a:off x="6353666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19361951-412B-4453-B94F-52C03DB8A1EE}"/>
                  </a:ext>
                </a:extLst>
              </p:cNvPr>
              <p:cNvSpPr/>
              <p:nvPr/>
            </p:nvSpPr>
            <p:spPr>
              <a:xfrm>
                <a:off x="6353666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83EBFD1-909C-49C4-A252-6C10BF1A7701}"/>
                </a:ext>
              </a:extLst>
            </p:cNvPr>
            <p:cNvGrpSpPr/>
            <p:nvPr/>
          </p:nvGrpSpPr>
          <p:grpSpPr>
            <a:xfrm>
              <a:off x="5728118" y="3091992"/>
              <a:ext cx="153026" cy="396064"/>
              <a:chOff x="6590057" y="1847957"/>
              <a:chExt cx="160256" cy="414780"/>
            </a:xfrm>
            <a:grpFill/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40C9FAF1-62D5-4D1A-B6A6-B6B4B5D11113}"/>
                  </a:ext>
                </a:extLst>
              </p:cNvPr>
              <p:cNvSpPr/>
              <p:nvPr/>
            </p:nvSpPr>
            <p:spPr>
              <a:xfrm>
                <a:off x="6590057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942BEB69-DFB0-4D48-9FC6-93028D69771F}"/>
                  </a:ext>
                </a:extLst>
              </p:cNvPr>
              <p:cNvSpPr/>
              <p:nvPr/>
            </p:nvSpPr>
            <p:spPr>
              <a:xfrm>
                <a:off x="6590057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4505D95-B7DE-40C8-9BC5-A2BEB15D5233}"/>
                </a:ext>
              </a:extLst>
            </p:cNvPr>
            <p:cNvGrpSpPr/>
            <p:nvPr/>
          </p:nvGrpSpPr>
          <p:grpSpPr>
            <a:xfrm>
              <a:off x="6031883" y="3091992"/>
              <a:ext cx="153026" cy="396064"/>
              <a:chOff x="6590057" y="1847957"/>
              <a:chExt cx="160256" cy="414780"/>
            </a:xfrm>
            <a:grpFill/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114AA28-9FB7-472B-8C7A-6CAFF2570B7F}"/>
                  </a:ext>
                </a:extLst>
              </p:cNvPr>
              <p:cNvSpPr/>
              <p:nvPr/>
            </p:nvSpPr>
            <p:spPr>
              <a:xfrm>
                <a:off x="6590057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2C65181A-74C4-4F1C-916A-23AF4DDBD57E}"/>
                  </a:ext>
                </a:extLst>
              </p:cNvPr>
              <p:cNvSpPr/>
              <p:nvPr/>
            </p:nvSpPr>
            <p:spPr>
              <a:xfrm>
                <a:off x="6590057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EB7834F-D4D6-423D-A3F1-062C5FFDBE64}"/>
                </a:ext>
              </a:extLst>
            </p:cNvPr>
            <p:cNvGrpSpPr/>
            <p:nvPr/>
          </p:nvGrpSpPr>
          <p:grpSpPr>
            <a:xfrm>
              <a:off x="6335647" y="3091992"/>
              <a:ext cx="153026" cy="396064"/>
              <a:chOff x="6590057" y="1847957"/>
              <a:chExt cx="160256" cy="414780"/>
            </a:xfrm>
            <a:grpFill/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69CAAE2-9D0B-4276-9AB9-E83446FA6739}"/>
                  </a:ext>
                </a:extLst>
              </p:cNvPr>
              <p:cNvSpPr/>
              <p:nvPr/>
            </p:nvSpPr>
            <p:spPr>
              <a:xfrm>
                <a:off x="6590057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0C9DFEA2-81D0-45CE-8227-C16EEDFDB6D3}"/>
                  </a:ext>
                </a:extLst>
              </p:cNvPr>
              <p:cNvSpPr/>
              <p:nvPr/>
            </p:nvSpPr>
            <p:spPr>
              <a:xfrm>
                <a:off x="6590057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4358B45-2893-44B5-AA4D-F2C3724A1D8E}"/>
                </a:ext>
              </a:extLst>
            </p:cNvPr>
            <p:cNvGrpSpPr/>
            <p:nvPr/>
          </p:nvGrpSpPr>
          <p:grpSpPr>
            <a:xfrm>
              <a:off x="6639412" y="3091992"/>
              <a:ext cx="153026" cy="396064"/>
              <a:chOff x="6590057" y="1847957"/>
              <a:chExt cx="160256" cy="414780"/>
            </a:xfrm>
            <a:grpFill/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1A6EF6C5-C8AF-49B0-9861-9A335B0EF49C}"/>
                  </a:ext>
                </a:extLst>
              </p:cNvPr>
              <p:cNvSpPr/>
              <p:nvPr/>
            </p:nvSpPr>
            <p:spPr>
              <a:xfrm>
                <a:off x="6590057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90403374-26B4-4210-8914-E4C3AD4FAFDE}"/>
                  </a:ext>
                </a:extLst>
              </p:cNvPr>
              <p:cNvSpPr/>
              <p:nvPr/>
            </p:nvSpPr>
            <p:spPr>
              <a:xfrm>
                <a:off x="6590057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74A36EA-C39B-4926-BE46-6B73BD8DBB1A}"/>
                </a:ext>
              </a:extLst>
            </p:cNvPr>
            <p:cNvGrpSpPr/>
            <p:nvPr/>
          </p:nvGrpSpPr>
          <p:grpSpPr>
            <a:xfrm>
              <a:off x="6943175" y="3091992"/>
              <a:ext cx="153026" cy="396064"/>
              <a:chOff x="6590057" y="1847957"/>
              <a:chExt cx="160256" cy="414780"/>
            </a:xfrm>
            <a:grpFill/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A5864376-1570-4EFC-B356-5A67A130CE0F}"/>
                  </a:ext>
                </a:extLst>
              </p:cNvPr>
              <p:cNvSpPr/>
              <p:nvPr/>
            </p:nvSpPr>
            <p:spPr>
              <a:xfrm>
                <a:off x="6590057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2B2C5594-54E7-4E88-A466-0C52DFA33DFB}"/>
                  </a:ext>
                </a:extLst>
              </p:cNvPr>
              <p:cNvSpPr/>
              <p:nvPr/>
            </p:nvSpPr>
            <p:spPr>
              <a:xfrm>
                <a:off x="6590057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5097D77-E865-4286-B5CC-B546119C543B}"/>
                </a:ext>
              </a:extLst>
            </p:cNvPr>
            <p:cNvGrpSpPr/>
            <p:nvPr/>
          </p:nvGrpSpPr>
          <p:grpSpPr>
            <a:xfrm>
              <a:off x="7214566" y="3091992"/>
              <a:ext cx="153026" cy="396064"/>
              <a:chOff x="6353666" y="1847957"/>
              <a:chExt cx="160256" cy="414780"/>
            </a:xfrm>
            <a:grpFill/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EFBD279-DCAA-44B8-BD47-0158F69C4D7B}"/>
                  </a:ext>
                </a:extLst>
              </p:cNvPr>
              <p:cNvSpPr/>
              <p:nvPr/>
            </p:nvSpPr>
            <p:spPr>
              <a:xfrm>
                <a:off x="6353666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A50B2533-F76F-470C-A110-6AED044B17BD}"/>
                  </a:ext>
                </a:extLst>
              </p:cNvPr>
              <p:cNvSpPr/>
              <p:nvPr/>
            </p:nvSpPr>
            <p:spPr>
              <a:xfrm>
                <a:off x="6353666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AE5A961-5163-4FE9-9116-AD469E2C53A7}"/>
                </a:ext>
              </a:extLst>
            </p:cNvPr>
            <p:cNvGrpSpPr/>
            <p:nvPr/>
          </p:nvGrpSpPr>
          <p:grpSpPr>
            <a:xfrm>
              <a:off x="7518330" y="3091992"/>
              <a:ext cx="153026" cy="396064"/>
              <a:chOff x="6590057" y="1847957"/>
              <a:chExt cx="160256" cy="414780"/>
            </a:xfrm>
            <a:grpFill/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BD63127-76A4-41F6-B5FD-B32BAB1AC746}"/>
                  </a:ext>
                </a:extLst>
              </p:cNvPr>
              <p:cNvSpPr/>
              <p:nvPr/>
            </p:nvSpPr>
            <p:spPr>
              <a:xfrm>
                <a:off x="6590057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2025D77C-1E9E-4C1D-828A-5A76108E97B1}"/>
                  </a:ext>
                </a:extLst>
              </p:cNvPr>
              <p:cNvSpPr/>
              <p:nvPr/>
            </p:nvSpPr>
            <p:spPr>
              <a:xfrm>
                <a:off x="6590057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73C0E6A-7893-4799-9199-99BA52FAF131}"/>
                </a:ext>
              </a:extLst>
            </p:cNvPr>
            <p:cNvGrpSpPr/>
            <p:nvPr/>
          </p:nvGrpSpPr>
          <p:grpSpPr>
            <a:xfrm>
              <a:off x="7822095" y="3091992"/>
              <a:ext cx="153026" cy="396064"/>
              <a:chOff x="6590057" y="1847957"/>
              <a:chExt cx="160256" cy="414780"/>
            </a:xfrm>
            <a:grpFill/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B3531EF-9A92-468A-B5B8-CE077FF4B482}"/>
                  </a:ext>
                </a:extLst>
              </p:cNvPr>
              <p:cNvSpPr/>
              <p:nvPr/>
            </p:nvSpPr>
            <p:spPr>
              <a:xfrm>
                <a:off x="6590057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F6F4D7D9-F46C-4537-9F51-B9B990D9C584}"/>
                  </a:ext>
                </a:extLst>
              </p:cNvPr>
              <p:cNvSpPr/>
              <p:nvPr/>
            </p:nvSpPr>
            <p:spPr>
              <a:xfrm>
                <a:off x="6590057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</p:grpSp>
      <p:sp>
        <p:nvSpPr>
          <p:cNvPr id="67" name="Title 66">
            <a:extLst>
              <a:ext uri="{FF2B5EF4-FFF2-40B4-BE49-F238E27FC236}">
                <a16:creationId xmlns:a16="http://schemas.microsoft.com/office/drawing/2014/main" id="{287BCE8B-BB95-4D3F-94B0-8E7F73AC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02" y="2813254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AFDE79B2-153B-4526-BA8E-288E2147FA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709510"/>
            <a:ext cx="3344144" cy="153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90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981B9-51AB-4CDF-8B4A-3C05C1246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2" y="365129"/>
            <a:ext cx="7050617" cy="1325563"/>
          </a:xfrm>
        </p:spPr>
        <p:txBody>
          <a:bodyPr>
            <a:normAutofit/>
          </a:bodyPr>
          <a:lstStyle>
            <a:lvl1pPr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B2A084-6FAE-435C-BB98-8299D7E71D69}"/>
              </a:ext>
            </a:extLst>
          </p:cNvPr>
          <p:cNvSpPr/>
          <p:nvPr userDrawn="1"/>
        </p:nvSpPr>
        <p:spPr>
          <a:xfrm>
            <a:off x="643542" y="1806386"/>
            <a:ext cx="71320" cy="224675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E0E878-26C4-48A7-B0C3-72B6E18026A4}"/>
              </a:ext>
            </a:extLst>
          </p:cNvPr>
          <p:cNvSpPr/>
          <p:nvPr userDrawn="1"/>
        </p:nvSpPr>
        <p:spPr>
          <a:xfrm>
            <a:off x="634597" y="4153392"/>
            <a:ext cx="66703" cy="2464035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3B335A-39B5-4C02-9F62-5B07D23C9C66}"/>
              </a:ext>
            </a:extLst>
          </p:cNvPr>
          <p:cNvSpPr/>
          <p:nvPr userDrawn="1"/>
        </p:nvSpPr>
        <p:spPr>
          <a:xfrm>
            <a:off x="4596368" y="1811243"/>
            <a:ext cx="67599" cy="221962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D03BBD-07AF-4F16-964F-0027D3DC66BC}"/>
              </a:ext>
            </a:extLst>
          </p:cNvPr>
          <p:cNvSpPr/>
          <p:nvPr userDrawn="1"/>
        </p:nvSpPr>
        <p:spPr>
          <a:xfrm>
            <a:off x="4602944" y="4151421"/>
            <a:ext cx="55947" cy="246600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FFB796-7F76-4F6A-A9A0-DA569D5576ED}"/>
              </a:ext>
            </a:extLst>
          </p:cNvPr>
          <p:cNvSpPr/>
          <p:nvPr userDrawn="1"/>
        </p:nvSpPr>
        <p:spPr>
          <a:xfrm>
            <a:off x="662939" y="3342877"/>
            <a:ext cx="4188613" cy="2786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45937995-85CF-4357-A076-236BA20A5B1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6504" y="1928404"/>
            <a:ext cx="3767160" cy="47254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>
              <a:buNone/>
              <a:defRPr sz="1500" cap="all" baseline="0">
                <a:solidFill>
                  <a:srgbClr val="9794C9"/>
                </a:solidFill>
                <a:latin typeface="Montserrat"/>
                <a:cs typeface="Montserrat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BEEB0-4120-434C-AED5-1B602EAA6E79}"/>
              </a:ext>
            </a:extLst>
          </p:cNvPr>
          <p:cNvSpPr/>
          <p:nvPr userDrawn="1"/>
        </p:nvSpPr>
        <p:spPr>
          <a:xfrm>
            <a:off x="662939" y="1538601"/>
            <a:ext cx="4188613" cy="2786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042E2C-00A2-4F7E-A249-FE23B2281FD2}"/>
              </a:ext>
            </a:extLst>
          </p:cNvPr>
          <p:cNvSpPr/>
          <p:nvPr userDrawn="1"/>
        </p:nvSpPr>
        <p:spPr>
          <a:xfrm>
            <a:off x="3323371" y="1538601"/>
            <a:ext cx="4188613" cy="2786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223011-BA3C-4D42-A7AA-C2E999368081}"/>
              </a:ext>
            </a:extLst>
          </p:cNvPr>
          <p:cNvGrpSpPr/>
          <p:nvPr userDrawn="1"/>
        </p:nvGrpSpPr>
        <p:grpSpPr>
          <a:xfrm>
            <a:off x="831129" y="2494916"/>
            <a:ext cx="929495" cy="176780"/>
            <a:chOff x="5424354" y="3091992"/>
            <a:chExt cx="2550767" cy="396064"/>
          </a:xfrm>
          <a:solidFill>
            <a:srgbClr val="58B7B3"/>
          </a:solidFill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E45AAAB-A0B1-4A50-9F74-F6B272C58DCA}"/>
                </a:ext>
              </a:extLst>
            </p:cNvPr>
            <p:cNvGrpSpPr/>
            <p:nvPr/>
          </p:nvGrpSpPr>
          <p:grpSpPr>
            <a:xfrm>
              <a:off x="5424354" y="3091992"/>
              <a:ext cx="153026" cy="396064"/>
              <a:chOff x="6353666" y="1847957"/>
              <a:chExt cx="160256" cy="414780"/>
            </a:xfrm>
            <a:grpFill/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F21C5716-C055-42F0-8B3D-901EE9F5BE76}"/>
                  </a:ext>
                </a:extLst>
              </p:cNvPr>
              <p:cNvSpPr/>
              <p:nvPr/>
            </p:nvSpPr>
            <p:spPr>
              <a:xfrm>
                <a:off x="6353666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D6E1D318-D704-48FD-8156-C3ED0E6E02B4}"/>
                  </a:ext>
                </a:extLst>
              </p:cNvPr>
              <p:cNvSpPr/>
              <p:nvPr/>
            </p:nvSpPr>
            <p:spPr>
              <a:xfrm>
                <a:off x="6353666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1BAF8-FBBD-4157-ACC9-C8FD516A6062}"/>
                </a:ext>
              </a:extLst>
            </p:cNvPr>
            <p:cNvGrpSpPr/>
            <p:nvPr/>
          </p:nvGrpSpPr>
          <p:grpSpPr>
            <a:xfrm>
              <a:off x="5728118" y="3091992"/>
              <a:ext cx="153026" cy="396064"/>
              <a:chOff x="6590057" y="1847957"/>
              <a:chExt cx="160256" cy="414780"/>
            </a:xfrm>
            <a:grpFill/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95F27C9-4F50-4EC8-B89E-70302C3CBA1D}"/>
                  </a:ext>
                </a:extLst>
              </p:cNvPr>
              <p:cNvSpPr/>
              <p:nvPr/>
            </p:nvSpPr>
            <p:spPr>
              <a:xfrm>
                <a:off x="6590057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AA92F350-C61C-4861-A7FD-272B5DE71DE7}"/>
                  </a:ext>
                </a:extLst>
              </p:cNvPr>
              <p:cNvSpPr/>
              <p:nvPr/>
            </p:nvSpPr>
            <p:spPr>
              <a:xfrm>
                <a:off x="6590057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B86B79E-046D-4DBE-8604-F61BECA5D590}"/>
                </a:ext>
              </a:extLst>
            </p:cNvPr>
            <p:cNvGrpSpPr/>
            <p:nvPr/>
          </p:nvGrpSpPr>
          <p:grpSpPr>
            <a:xfrm>
              <a:off x="6031883" y="3091992"/>
              <a:ext cx="153026" cy="396064"/>
              <a:chOff x="6590057" y="1847957"/>
              <a:chExt cx="160256" cy="414780"/>
            </a:xfrm>
            <a:grpFill/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9748C26-3053-4B37-949D-B219380913B5}"/>
                  </a:ext>
                </a:extLst>
              </p:cNvPr>
              <p:cNvSpPr/>
              <p:nvPr/>
            </p:nvSpPr>
            <p:spPr>
              <a:xfrm>
                <a:off x="6590057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E024246-3E6C-46FD-92E7-6EE14210E5D1}"/>
                  </a:ext>
                </a:extLst>
              </p:cNvPr>
              <p:cNvSpPr/>
              <p:nvPr/>
            </p:nvSpPr>
            <p:spPr>
              <a:xfrm>
                <a:off x="6590057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E841FEA-2152-49E6-8434-504693479709}"/>
                </a:ext>
              </a:extLst>
            </p:cNvPr>
            <p:cNvGrpSpPr/>
            <p:nvPr/>
          </p:nvGrpSpPr>
          <p:grpSpPr>
            <a:xfrm>
              <a:off x="6335647" y="3091992"/>
              <a:ext cx="153026" cy="396064"/>
              <a:chOff x="6590057" y="1847957"/>
              <a:chExt cx="160256" cy="414780"/>
            </a:xfrm>
            <a:grpFill/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37F81A9-BBB0-43C2-82EE-39FE8F66308B}"/>
                  </a:ext>
                </a:extLst>
              </p:cNvPr>
              <p:cNvSpPr/>
              <p:nvPr/>
            </p:nvSpPr>
            <p:spPr>
              <a:xfrm>
                <a:off x="6590057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86DCC52-FCD6-440A-B2A0-F124B46D353B}"/>
                  </a:ext>
                </a:extLst>
              </p:cNvPr>
              <p:cNvSpPr/>
              <p:nvPr/>
            </p:nvSpPr>
            <p:spPr>
              <a:xfrm>
                <a:off x="6590057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037DF0C-26A6-4B28-985C-6CCE399CB13D}"/>
                </a:ext>
              </a:extLst>
            </p:cNvPr>
            <p:cNvGrpSpPr/>
            <p:nvPr/>
          </p:nvGrpSpPr>
          <p:grpSpPr>
            <a:xfrm>
              <a:off x="6639412" y="3091992"/>
              <a:ext cx="153026" cy="396064"/>
              <a:chOff x="6590057" y="1847957"/>
              <a:chExt cx="160256" cy="414780"/>
            </a:xfrm>
            <a:grpFill/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AF459841-985F-478C-B8E6-3028A58A8C65}"/>
                  </a:ext>
                </a:extLst>
              </p:cNvPr>
              <p:cNvSpPr/>
              <p:nvPr/>
            </p:nvSpPr>
            <p:spPr>
              <a:xfrm>
                <a:off x="6590057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1516743-E675-4AC2-96C4-1B8CF6995F64}"/>
                  </a:ext>
                </a:extLst>
              </p:cNvPr>
              <p:cNvSpPr/>
              <p:nvPr/>
            </p:nvSpPr>
            <p:spPr>
              <a:xfrm>
                <a:off x="6590057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679F644-9C53-4BBB-927D-A2267401D70B}"/>
                </a:ext>
              </a:extLst>
            </p:cNvPr>
            <p:cNvGrpSpPr/>
            <p:nvPr/>
          </p:nvGrpSpPr>
          <p:grpSpPr>
            <a:xfrm>
              <a:off x="6943175" y="3091992"/>
              <a:ext cx="153026" cy="396064"/>
              <a:chOff x="6590057" y="1847957"/>
              <a:chExt cx="160256" cy="414780"/>
            </a:xfrm>
            <a:grpFill/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8F62EF5-4E1F-4DEB-84FF-E95BD88ED80F}"/>
                  </a:ext>
                </a:extLst>
              </p:cNvPr>
              <p:cNvSpPr/>
              <p:nvPr/>
            </p:nvSpPr>
            <p:spPr>
              <a:xfrm>
                <a:off x="6590057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4ECA888-1C83-49ED-8A1D-9216F2DB6106}"/>
                  </a:ext>
                </a:extLst>
              </p:cNvPr>
              <p:cNvSpPr/>
              <p:nvPr/>
            </p:nvSpPr>
            <p:spPr>
              <a:xfrm>
                <a:off x="6590057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854F6B9-7945-451E-8607-25716CE8E8A5}"/>
                </a:ext>
              </a:extLst>
            </p:cNvPr>
            <p:cNvGrpSpPr/>
            <p:nvPr/>
          </p:nvGrpSpPr>
          <p:grpSpPr>
            <a:xfrm>
              <a:off x="7214566" y="3091992"/>
              <a:ext cx="153026" cy="396064"/>
              <a:chOff x="6353666" y="1847957"/>
              <a:chExt cx="160256" cy="414780"/>
            </a:xfrm>
            <a:grpFill/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D7CF008-AEDD-42FE-94D5-3A2BAFA393AB}"/>
                  </a:ext>
                </a:extLst>
              </p:cNvPr>
              <p:cNvSpPr/>
              <p:nvPr/>
            </p:nvSpPr>
            <p:spPr>
              <a:xfrm>
                <a:off x="6353666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86C9F90-527C-48B1-B1D1-B93469CC69E2}"/>
                  </a:ext>
                </a:extLst>
              </p:cNvPr>
              <p:cNvSpPr/>
              <p:nvPr/>
            </p:nvSpPr>
            <p:spPr>
              <a:xfrm>
                <a:off x="6353666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FDFFD85-E316-4057-98E6-A8D6E8EC728C}"/>
                </a:ext>
              </a:extLst>
            </p:cNvPr>
            <p:cNvGrpSpPr/>
            <p:nvPr/>
          </p:nvGrpSpPr>
          <p:grpSpPr>
            <a:xfrm>
              <a:off x="7518330" y="3091992"/>
              <a:ext cx="153026" cy="396064"/>
              <a:chOff x="6590057" y="1847957"/>
              <a:chExt cx="160256" cy="414780"/>
            </a:xfrm>
            <a:grpFill/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215F75D-D7F7-4723-9352-915424C32C15}"/>
                  </a:ext>
                </a:extLst>
              </p:cNvPr>
              <p:cNvSpPr/>
              <p:nvPr/>
            </p:nvSpPr>
            <p:spPr>
              <a:xfrm>
                <a:off x="6590057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9B20961-2EB8-4F48-879D-A3353C46987F}"/>
                  </a:ext>
                </a:extLst>
              </p:cNvPr>
              <p:cNvSpPr/>
              <p:nvPr/>
            </p:nvSpPr>
            <p:spPr>
              <a:xfrm>
                <a:off x="6590057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9BF9A11-2B93-4CBE-90F6-827AA26CF747}"/>
                </a:ext>
              </a:extLst>
            </p:cNvPr>
            <p:cNvGrpSpPr/>
            <p:nvPr/>
          </p:nvGrpSpPr>
          <p:grpSpPr>
            <a:xfrm>
              <a:off x="7822095" y="3091992"/>
              <a:ext cx="153026" cy="396064"/>
              <a:chOff x="6590057" y="1847957"/>
              <a:chExt cx="160256" cy="414780"/>
            </a:xfrm>
            <a:grpFill/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46A4450-BFC9-4299-A2E4-9A220A9DA23C}"/>
                  </a:ext>
                </a:extLst>
              </p:cNvPr>
              <p:cNvSpPr/>
              <p:nvPr/>
            </p:nvSpPr>
            <p:spPr>
              <a:xfrm>
                <a:off x="6590057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5698F26-2B56-4692-B71A-5165E1B0D673}"/>
                  </a:ext>
                </a:extLst>
              </p:cNvPr>
              <p:cNvSpPr/>
              <p:nvPr/>
            </p:nvSpPr>
            <p:spPr>
              <a:xfrm>
                <a:off x="6590057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217D0A9-7099-4EF8-8A1F-9E43E065B684}"/>
              </a:ext>
            </a:extLst>
          </p:cNvPr>
          <p:cNvGrpSpPr/>
          <p:nvPr userDrawn="1"/>
        </p:nvGrpSpPr>
        <p:grpSpPr>
          <a:xfrm>
            <a:off x="825454" y="4682736"/>
            <a:ext cx="929495" cy="176780"/>
            <a:chOff x="5424354" y="3091992"/>
            <a:chExt cx="2550767" cy="396064"/>
          </a:xfrm>
          <a:solidFill>
            <a:srgbClr val="58B7B3"/>
          </a:solidFill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3EE1F02-10D2-4E85-9067-ACA6EFD3E29A}"/>
                </a:ext>
              </a:extLst>
            </p:cNvPr>
            <p:cNvGrpSpPr/>
            <p:nvPr/>
          </p:nvGrpSpPr>
          <p:grpSpPr>
            <a:xfrm>
              <a:off x="5424354" y="3091992"/>
              <a:ext cx="153026" cy="396064"/>
              <a:chOff x="6353666" y="1847957"/>
              <a:chExt cx="160256" cy="414780"/>
            </a:xfrm>
            <a:grpFill/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BCB7386D-B823-4900-B14A-ABBF662B5773}"/>
                  </a:ext>
                </a:extLst>
              </p:cNvPr>
              <p:cNvSpPr/>
              <p:nvPr/>
            </p:nvSpPr>
            <p:spPr>
              <a:xfrm>
                <a:off x="6353666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35903CBC-36D4-4DDC-AB5E-A2D1C36B6722}"/>
                  </a:ext>
                </a:extLst>
              </p:cNvPr>
              <p:cNvSpPr/>
              <p:nvPr/>
            </p:nvSpPr>
            <p:spPr>
              <a:xfrm>
                <a:off x="6353666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B70F5B5-439C-46F0-87B0-5BB77951EC2F}"/>
                </a:ext>
              </a:extLst>
            </p:cNvPr>
            <p:cNvGrpSpPr/>
            <p:nvPr/>
          </p:nvGrpSpPr>
          <p:grpSpPr>
            <a:xfrm>
              <a:off x="5728118" y="3091992"/>
              <a:ext cx="153026" cy="396064"/>
              <a:chOff x="6590057" y="1847957"/>
              <a:chExt cx="160256" cy="414780"/>
            </a:xfrm>
            <a:grpFill/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BA3334B8-5F77-4A19-B895-F98E26B5E44F}"/>
                  </a:ext>
                </a:extLst>
              </p:cNvPr>
              <p:cNvSpPr/>
              <p:nvPr/>
            </p:nvSpPr>
            <p:spPr>
              <a:xfrm>
                <a:off x="6590057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A3E4E5A6-EDEB-43EB-AD14-FD4E6ABD960C}"/>
                  </a:ext>
                </a:extLst>
              </p:cNvPr>
              <p:cNvSpPr/>
              <p:nvPr/>
            </p:nvSpPr>
            <p:spPr>
              <a:xfrm>
                <a:off x="6590057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A8090AB-C1C8-4D2B-8DB6-D42728C7C93C}"/>
                </a:ext>
              </a:extLst>
            </p:cNvPr>
            <p:cNvGrpSpPr/>
            <p:nvPr/>
          </p:nvGrpSpPr>
          <p:grpSpPr>
            <a:xfrm>
              <a:off x="6031883" y="3091992"/>
              <a:ext cx="153026" cy="396064"/>
              <a:chOff x="6590057" y="1847957"/>
              <a:chExt cx="160256" cy="414780"/>
            </a:xfrm>
            <a:grpFill/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8AA7E868-2FE5-42A0-B998-9D221DC431EC}"/>
                  </a:ext>
                </a:extLst>
              </p:cNvPr>
              <p:cNvSpPr/>
              <p:nvPr/>
            </p:nvSpPr>
            <p:spPr>
              <a:xfrm>
                <a:off x="6590057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DB91CEFD-7F7D-4E82-8C7E-EA3820C47551}"/>
                  </a:ext>
                </a:extLst>
              </p:cNvPr>
              <p:cNvSpPr/>
              <p:nvPr/>
            </p:nvSpPr>
            <p:spPr>
              <a:xfrm>
                <a:off x="6590057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3DB2C03-1AE7-420D-9DC9-7B788842588B}"/>
                </a:ext>
              </a:extLst>
            </p:cNvPr>
            <p:cNvGrpSpPr/>
            <p:nvPr/>
          </p:nvGrpSpPr>
          <p:grpSpPr>
            <a:xfrm>
              <a:off x="6335647" y="3091992"/>
              <a:ext cx="153026" cy="396064"/>
              <a:chOff x="6590057" y="1847957"/>
              <a:chExt cx="160256" cy="414780"/>
            </a:xfrm>
            <a:grpFill/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F300B7F-C046-44B1-8D59-95833B6E533F}"/>
                  </a:ext>
                </a:extLst>
              </p:cNvPr>
              <p:cNvSpPr/>
              <p:nvPr/>
            </p:nvSpPr>
            <p:spPr>
              <a:xfrm>
                <a:off x="6590057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0BEFA628-E15B-42EC-816E-6FFD8E036744}"/>
                  </a:ext>
                </a:extLst>
              </p:cNvPr>
              <p:cNvSpPr/>
              <p:nvPr/>
            </p:nvSpPr>
            <p:spPr>
              <a:xfrm>
                <a:off x="6590057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D39BEDE-E96F-4B28-98D0-AC569DDF455B}"/>
                </a:ext>
              </a:extLst>
            </p:cNvPr>
            <p:cNvGrpSpPr/>
            <p:nvPr/>
          </p:nvGrpSpPr>
          <p:grpSpPr>
            <a:xfrm>
              <a:off x="6639412" y="3091992"/>
              <a:ext cx="153026" cy="396064"/>
              <a:chOff x="6590057" y="1847957"/>
              <a:chExt cx="160256" cy="414780"/>
            </a:xfrm>
            <a:grpFill/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E74500B1-96C2-4F8C-995D-452410B1044F}"/>
                  </a:ext>
                </a:extLst>
              </p:cNvPr>
              <p:cNvSpPr/>
              <p:nvPr/>
            </p:nvSpPr>
            <p:spPr>
              <a:xfrm>
                <a:off x="6590057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9577F5C6-2089-44B2-811D-480CF3983317}"/>
                  </a:ext>
                </a:extLst>
              </p:cNvPr>
              <p:cNvSpPr/>
              <p:nvPr/>
            </p:nvSpPr>
            <p:spPr>
              <a:xfrm>
                <a:off x="6590057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3DE2CDA-13D5-4768-99DA-D8905F483AD2}"/>
                </a:ext>
              </a:extLst>
            </p:cNvPr>
            <p:cNvGrpSpPr/>
            <p:nvPr/>
          </p:nvGrpSpPr>
          <p:grpSpPr>
            <a:xfrm>
              <a:off x="6943175" y="3091992"/>
              <a:ext cx="153026" cy="396064"/>
              <a:chOff x="6590057" y="1847957"/>
              <a:chExt cx="160256" cy="414780"/>
            </a:xfrm>
            <a:grpFill/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4D6B1EC0-ABD1-4AC8-82AF-BE8BB8881E32}"/>
                  </a:ext>
                </a:extLst>
              </p:cNvPr>
              <p:cNvSpPr/>
              <p:nvPr/>
            </p:nvSpPr>
            <p:spPr>
              <a:xfrm>
                <a:off x="6590057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6EA59820-1BB5-47E3-B796-80372E9F7D0D}"/>
                  </a:ext>
                </a:extLst>
              </p:cNvPr>
              <p:cNvSpPr/>
              <p:nvPr/>
            </p:nvSpPr>
            <p:spPr>
              <a:xfrm>
                <a:off x="6590057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66D93C7-23A7-478E-9399-030A238E4341}"/>
                </a:ext>
              </a:extLst>
            </p:cNvPr>
            <p:cNvGrpSpPr/>
            <p:nvPr/>
          </p:nvGrpSpPr>
          <p:grpSpPr>
            <a:xfrm>
              <a:off x="7214566" y="3091992"/>
              <a:ext cx="153026" cy="396064"/>
              <a:chOff x="6353666" y="1847957"/>
              <a:chExt cx="160256" cy="414780"/>
            </a:xfrm>
            <a:grpFill/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4E9CA05B-BFEF-4BF5-AFBF-7D8E57634A17}"/>
                  </a:ext>
                </a:extLst>
              </p:cNvPr>
              <p:cNvSpPr/>
              <p:nvPr/>
            </p:nvSpPr>
            <p:spPr>
              <a:xfrm>
                <a:off x="6353666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73ADAD86-0BE5-48CC-B075-E1BF9813B6D1}"/>
                  </a:ext>
                </a:extLst>
              </p:cNvPr>
              <p:cNvSpPr/>
              <p:nvPr/>
            </p:nvSpPr>
            <p:spPr>
              <a:xfrm>
                <a:off x="6353666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2AB4FBB-8883-4CA2-B99F-B41B6ED7D0BC}"/>
                </a:ext>
              </a:extLst>
            </p:cNvPr>
            <p:cNvGrpSpPr/>
            <p:nvPr/>
          </p:nvGrpSpPr>
          <p:grpSpPr>
            <a:xfrm>
              <a:off x="7518330" y="3091992"/>
              <a:ext cx="153026" cy="396064"/>
              <a:chOff x="6590057" y="1847957"/>
              <a:chExt cx="160256" cy="414780"/>
            </a:xfrm>
            <a:grpFill/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7D8EB0DD-5F33-4CEE-B7F3-9A83ED689CF2}"/>
                  </a:ext>
                </a:extLst>
              </p:cNvPr>
              <p:cNvSpPr/>
              <p:nvPr/>
            </p:nvSpPr>
            <p:spPr>
              <a:xfrm>
                <a:off x="6590057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2D8CE9F0-F288-4863-9308-1D4152C0F321}"/>
                  </a:ext>
                </a:extLst>
              </p:cNvPr>
              <p:cNvSpPr/>
              <p:nvPr/>
            </p:nvSpPr>
            <p:spPr>
              <a:xfrm>
                <a:off x="6590057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74A8DD1-2E16-4749-B798-923677106711}"/>
                </a:ext>
              </a:extLst>
            </p:cNvPr>
            <p:cNvGrpSpPr/>
            <p:nvPr/>
          </p:nvGrpSpPr>
          <p:grpSpPr>
            <a:xfrm>
              <a:off x="7822095" y="3091992"/>
              <a:ext cx="153026" cy="396064"/>
              <a:chOff x="6590057" y="1847957"/>
              <a:chExt cx="160256" cy="414780"/>
            </a:xfrm>
            <a:grpFill/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ABA2E6B-6D53-462C-9CCE-1C22179C8B8A}"/>
                  </a:ext>
                </a:extLst>
              </p:cNvPr>
              <p:cNvSpPr/>
              <p:nvPr/>
            </p:nvSpPr>
            <p:spPr>
              <a:xfrm>
                <a:off x="6590057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6CE1B1D5-368A-4F01-BA81-164349710B8D}"/>
                  </a:ext>
                </a:extLst>
              </p:cNvPr>
              <p:cNvSpPr/>
              <p:nvPr/>
            </p:nvSpPr>
            <p:spPr>
              <a:xfrm>
                <a:off x="6590057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</p:grpSp>
      <p:sp>
        <p:nvSpPr>
          <p:cNvPr id="69" name="Text Placeholder 35">
            <a:extLst>
              <a:ext uri="{FF2B5EF4-FFF2-40B4-BE49-F238E27FC236}">
                <a16:creationId xmlns:a16="http://schemas.microsoft.com/office/drawing/2014/main" id="{4B76888A-0462-4945-B908-508923324B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505" y="2672172"/>
            <a:ext cx="3801242" cy="138096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500" b="0" i="0" baseline="0">
                <a:solidFill>
                  <a:srgbClr val="FFFFFF"/>
                </a:solidFill>
                <a:latin typeface="Montserrat Ultra Light"/>
                <a:cs typeface="Montserrat Ultra Light"/>
              </a:defRPr>
            </a:lvl1pPr>
            <a:lvl2pPr>
              <a:defRPr sz="619" b="0" i="0">
                <a:solidFill>
                  <a:srgbClr val="FFFFFF"/>
                </a:solidFill>
                <a:latin typeface="Montserrat Ultra Light"/>
                <a:cs typeface="Montserrat Ultra Light"/>
              </a:defRPr>
            </a:lvl2pPr>
            <a:lvl3pPr>
              <a:defRPr sz="619" b="0" i="0">
                <a:solidFill>
                  <a:srgbClr val="FFFFFF"/>
                </a:solidFill>
                <a:latin typeface="Montserrat Ultra Light"/>
                <a:cs typeface="Montserrat Ultra Light"/>
              </a:defRPr>
            </a:lvl3pPr>
            <a:lvl4pPr>
              <a:defRPr sz="619" b="0" i="0">
                <a:solidFill>
                  <a:srgbClr val="FFFFFF"/>
                </a:solidFill>
                <a:latin typeface="Montserrat Ultra Light"/>
                <a:cs typeface="Montserrat Ultra Light"/>
              </a:defRPr>
            </a:lvl4pPr>
            <a:lvl5pPr>
              <a:defRPr sz="619" b="0" i="0">
                <a:solidFill>
                  <a:srgbClr val="FFFFFF"/>
                </a:solidFill>
                <a:latin typeface="Montserrat Ultra Light"/>
                <a:cs typeface="Montserrat Ultra Light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71" name="Text Placeholder 33">
            <a:extLst>
              <a:ext uri="{FF2B5EF4-FFF2-40B4-BE49-F238E27FC236}">
                <a16:creationId xmlns:a16="http://schemas.microsoft.com/office/drawing/2014/main" id="{E3C57397-FE55-491D-BD5A-F9A09669155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697610" y="1926406"/>
            <a:ext cx="3817740" cy="47454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>
              <a:buNone/>
              <a:defRPr sz="1500" cap="all" baseline="0">
                <a:solidFill>
                  <a:srgbClr val="9794C9"/>
                </a:solidFill>
                <a:latin typeface="Montserrat"/>
                <a:cs typeface="Montserrat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72" name="Text Placeholder 33">
            <a:extLst>
              <a:ext uri="{FF2B5EF4-FFF2-40B4-BE49-F238E27FC236}">
                <a16:creationId xmlns:a16="http://schemas.microsoft.com/office/drawing/2014/main" id="{BE57E1A2-FA7A-4175-9E73-F480C040D1A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702728" y="4271107"/>
            <a:ext cx="3767160" cy="40560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>
              <a:buNone/>
              <a:defRPr sz="1500" cap="all" baseline="0">
                <a:solidFill>
                  <a:srgbClr val="9794C9"/>
                </a:solidFill>
                <a:latin typeface="Montserrat"/>
                <a:cs typeface="Montserrat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73" name="Text Placeholder 35">
            <a:extLst>
              <a:ext uri="{FF2B5EF4-FFF2-40B4-BE49-F238E27FC236}">
                <a16:creationId xmlns:a16="http://schemas.microsoft.com/office/drawing/2014/main" id="{82A57911-31C8-476C-9BC7-91E50A856F8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97625" y="2650812"/>
            <a:ext cx="3817727" cy="1380965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500" b="0" i="0" baseline="0">
                <a:solidFill>
                  <a:srgbClr val="FFFFFF"/>
                </a:solidFill>
                <a:latin typeface="Montserrat Ultra Light"/>
                <a:cs typeface="Montserrat Ultra Light"/>
              </a:defRPr>
            </a:lvl1pPr>
            <a:lvl2pPr>
              <a:defRPr sz="619" b="0" i="0">
                <a:solidFill>
                  <a:srgbClr val="FFFFFF"/>
                </a:solidFill>
                <a:latin typeface="Montserrat Ultra Light"/>
                <a:cs typeface="Montserrat Ultra Light"/>
              </a:defRPr>
            </a:lvl2pPr>
            <a:lvl3pPr>
              <a:defRPr sz="619" b="0" i="0">
                <a:solidFill>
                  <a:srgbClr val="FFFFFF"/>
                </a:solidFill>
                <a:latin typeface="Montserrat Ultra Light"/>
                <a:cs typeface="Montserrat Ultra Light"/>
              </a:defRPr>
            </a:lvl3pPr>
            <a:lvl4pPr>
              <a:defRPr sz="619" b="0" i="0">
                <a:solidFill>
                  <a:srgbClr val="FFFFFF"/>
                </a:solidFill>
                <a:latin typeface="Montserrat Ultra Light"/>
                <a:cs typeface="Montserrat Ultra Light"/>
              </a:defRPr>
            </a:lvl4pPr>
            <a:lvl5pPr>
              <a:defRPr sz="619" b="0" i="0">
                <a:solidFill>
                  <a:srgbClr val="FFFFFF"/>
                </a:solidFill>
                <a:latin typeface="Montserrat Ultra Light"/>
                <a:cs typeface="Montserrat Ultra Light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74" name="Text Placeholder 35">
            <a:extLst>
              <a:ext uri="{FF2B5EF4-FFF2-40B4-BE49-F238E27FC236}">
                <a16:creationId xmlns:a16="http://schemas.microsoft.com/office/drawing/2014/main" id="{A9062E8F-634C-4959-A19C-C47DB9A418A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695868" y="4933848"/>
            <a:ext cx="3817727" cy="1683579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500" b="0" i="0" baseline="0">
                <a:solidFill>
                  <a:srgbClr val="FFFFFF"/>
                </a:solidFill>
                <a:latin typeface="Montserrat Ultra Light"/>
                <a:cs typeface="Montserrat Ultra Light"/>
              </a:defRPr>
            </a:lvl1pPr>
            <a:lvl2pPr>
              <a:defRPr sz="619" b="0" i="0">
                <a:solidFill>
                  <a:srgbClr val="FFFFFF"/>
                </a:solidFill>
                <a:latin typeface="Montserrat Ultra Light"/>
                <a:cs typeface="Montserrat Ultra Light"/>
              </a:defRPr>
            </a:lvl2pPr>
            <a:lvl3pPr>
              <a:defRPr sz="619" b="0" i="0">
                <a:solidFill>
                  <a:srgbClr val="FFFFFF"/>
                </a:solidFill>
                <a:latin typeface="Montserrat Ultra Light"/>
                <a:cs typeface="Montserrat Ultra Light"/>
              </a:defRPr>
            </a:lvl3pPr>
            <a:lvl4pPr>
              <a:defRPr sz="619" b="0" i="0">
                <a:solidFill>
                  <a:srgbClr val="FFFFFF"/>
                </a:solidFill>
                <a:latin typeface="Montserrat Ultra Light"/>
                <a:cs typeface="Montserrat Ultra Light"/>
              </a:defRPr>
            </a:lvl4pPr>
            <a:lvl5pPr>
              <a:defRPr sz="619" b="0" i="0">
                <a:solidFill>
                  <a:srgbClr val="FFFFFF"/>
                </a:solidFill>
                <a:latin typeface="Montserrat Ultra Light"/>
                <a:cs typeface="Montserrat Ultra Light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BA5F339-E465-49B6-A0E5-E878CEFF5552}"/>
              </a:ext>
            </a:extLst>
          </p:cNvPr>
          <p:cNvGrpSpPr/>
          <p:nvPr userDrawn="1"/>
        </p:nvGrpSpPr>
        <p:grpSpPr>
          <a:xfrm>
            <a:off x="4790991" y="4704490"/>
            <a:ext cx="929495" cy="176780"/>
            <a:chOff x="5424354" y="3091992"/>
            <a:chExt cx="2550767" cy="396064"/>
          </a:xfrm>
          <a:solidFill>
            <a:srgbClr val="58B7B3"/>
          </a:solidFill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B0A624B3-062B-41E9-8D72-A43EF23B06FA}"/>
                </a:ext>
              </a:extLst>
            </p:cNvPr>
            <p:cNvGrpSpPr/>
            <p:nvPr/>
          </p:nvGrpSpPr>
          <p:grpSpPr>
            <a:xfrm>
              <a:off x="5424354" y="3091992"/>
              <a:ext cx="153026" cy="396064"/>
              <a:chOff x="6353666" y="1847957"/>
              <a:chExt cx="160256" cy="414780"/>
            </a:xfrm>
            <a:grpFill/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940AFF86-4BFC-48DA-87B6-B284E1FA008C}"/>
                  </a:ext>
                </a:extLst>
              </p:cNvPr>
              <p:cNvSpPr/>
              <p:nvPr/>
            </p:nvSpPr>
            <p:spPr>
              <a:xfrm>
                <a:off x="6353666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4FAAFCE6-BB2B-4069-BF6E-232051FC8D36}"/>
                  </a:ext>
                </a:extLst>
              </p:cNvPr>
              <p:cNvSpPr/>
              <p:nvPr/>
            </p:nvSpPr>
            <p:spPr>
              <a:xfrm>
                <a:off x="6353666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818E498-5AD4-47DB-937B-E3D6B3F8347A}"/>
                </a:ext>
              </a:extLst>
            </p:cNvPr>
            <p:cNvGrpSpPr/>
            <p:nvPr/>
          </p:nvGrpSpPr>
          <p:grpSpPr>
            <a:xfrm>
              <a:off x="5728118" y="3091992"/>
              <a:ext cx="153026" cy="396064"/>
              <a:chOff x="6590057" y="1847957"/>
              <a:chExt cx="160256" cy="414780"/>
            </a:xfrm>
            <a:grpFill/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8B42C1D1-2400-4525-972A-2E64515C744D}"/>
                  </a:ext>
                </a:extLst>
              </p:cNvPr>
              <p:cNvSpPr/>
              <p:nvPr/>
            </p:nvSpPr>
            <p:spPr>
              <a:xfrm>
                <a:off x="6590057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3FA9E358-AC5F-4A38-B1B7-2B47B44C159D}"/>
                  </a:ext>
                </a:extLst>
              </p:cNvPr>
              <p:cNvSpPr/>
              <p:nvPr/>
            </p:nvSpPr>
            <p:spPr>
              <a:xfrm>
                <a:off x="6590057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6C397BC-CF01-40D3-AC17-3A61C350494A}"/>
                </a:ext>
              </a:extLst>
            </p:cNvPr>
            <p:cNvGrpSpPr/>
            <p:nvPr/>
          </p:nvGrpSpPr>
          <p:grpSpPr>
            <a:xfrm>
              <a:off x="6031883" y="3091992"/>
              <a:ext cx="153026" cy="396064"/>
              <a:chOff x="6590057" y="1847957"/>
              <a:chExt cx="160256" cy="414780"/>
            </a:xfrm>
            <a:grpFill/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FC5B3172-F1B6-4114-BD57-73FD6E0DA874}"/>
                  </a:ext>
                </a:extLst>
              </p:cNvPr>
              <p:cNvSpPr/>
              <p:nvPr/>
            </p:nvSpPr>
            <p:spPr>
              <a:xfrm>
                <a:off x="6590057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27C68AA4-A3F1-4C1E-B708-CD06C6C7FEA5}"/>
                  </a:ext>
                </a:extLst>
              </p:cNvPr>
              <p:cNvSpPr/>
              <p:nvPr/>
            </p:nvSpPr>
            <p:spPr>
              <a:xfrm>
                <a:off x="6590057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36D8E90C-5300-4B7C-BCD7-02A7BBDB2A41}"/>
                </a:ext>
              </a:extLst>
            </p:cNvPr>
            <p:cNvGrpSpPr/>
            <p:nvPr/>
          </p:nvGrpSpPr>
          <p:grpSpPr>
            <a:xfrm>
              <a:off x="6335647" y="3091992"/>
              <a:ext cx="153026" cy="396064"/>
              <a:chOff x="6590057" y="1847957"/>
              <a:chExt cx="160256" cy="414780"/>
            </a:xfrm>
            <a:grpFill/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AD2E5940-F834-4FF8-A1E6-7D6A2318F2FD}"/>
                  </a:ext>
                </a:extLst>
              </p:cNvPr>
              <p:cNvSpPr/>
              <p:nvPr/>
            </p:nvSpPr>
            <p:spPr>
              <a:xfrm>
                <a:off x="6590057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14A64A0C-C473-40C4-A66A-AA82E0013840}"/>
                  </a:ext>
                </a:extLst>
              </p:cNvPr>
              <p:cNvSpPr/>
              <p:nvPr/>
            </p:nvSpPr>
            <p:spPr>
              <a:xfrm>
                <a:off x="6590057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C0B8DBB7-1CAB-4389-97FE-9E210E83EA87}"/>
                </a:ext>
              </a:extLst>
            </p:cNvPr>
            <p:cNvGrpSpPr/>
            <p:nvPr/>
          </p:nvGrpSpPr>
          <p:grpSpPr>
            <a:xfrm>
              <a:off x="6639412" y="3091992"/>
              <a:ext cx="153026" cy="396064"/>
              <a:chOff x="6590057" y="1847957"/>
              <a:chExt cx="160256" cy="414780"/>
            </a:xfrm>
            <a:grpFill/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EF64179-A724-4752-9B27-DAC4FF0CD138}"/>
                  </a:ext>
                </a:extLst>
              </p:cNvPr>
              <p:cNvSpPr/>
              <p:nvPr/>
            </p:nvSpPr>
            <p:spPr>
              <a:xfrm>
                <a:off x="6590057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C017733C-26E0-4C4D-82FF-AF4C64AF1557}"/>
                  </a:ext>
                </a:extLst>
              </p:cNvPr>
              <p:cNvSpPr/>
              <p:nvPr/>
            </p:nvSpPr>
            <p:spPr>
              <a:xfrm>
                <a:off x="6590057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BE3C396-AF8B-42E4-A079-1E791680EBC5}"/>
                </a:ext>
              </a:extLst>
            </p:cNvPr>
            <p:cNvGrpSpPr/>
            <p:nvPr/>
          </p:nvGrpSpPr>
          <p:grpSpPr>
            <a:xfrm>
              <a:off x="6943175" y="3091992"/>
              <a:ext cx="153026" cy="396064"/>
              <a:chOff x="6590057" y="1847957"/>
              <a:chExt cx="160256" cy="414780"/>
            </a:xfrm>
            <a:grpFill/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95CC030-A6D4-48D8-8AF6-1A239ED1138E}"/>
                  </a:ext>
                </a:extLst>
              </p:cNvPr>
              <p:cNvSpPr/>
              <p:nvPr/>
            </p:nvSpPr>
            <p:spPr>
              <a:xfrm>
                <a:off x="6590057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50BB72F-180C-4935-9475-59E4B9012ACD}"/>
                  </a:ext>
                </a:extLst>
              </p:cNvPr>
              <p:cNvSpPr/>
              <p:nvPr/>
            </p:nvSpPr>
            <p:spPr>
              <a:xfrm>
                <a:off x="6590057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BD6961D-26FE-40E6-BE9F-D19CAD06C492}"/>
                </a:ext>
              </a:extLst>
            </p:cNvPr>
            <p:cNvGrpSpPr/>
            <p:nvPr/>
          </p:nvGrpSpPr>
          <p:grpSpPr>
            <a:xfrm>
              <a:off x="7214566" y="3091992"/>
              <a:ext cx="153026" cy="396064"/>
              <a:chOff x="6353666" y="1847957"/>
              <a:chExt cx="160256" cy="414780"/>
            </a:xfrm>
            <a:grpFill/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4868E4EE-1185-4ED7-B69C-764FCDEB5DD2}"/>
                  </a:ext>
                </a:extLst>
              </p:cNvPr>
              <p:cNvSpPr/>
              <p:nvPr/>
            </p:nvSpPr>
            <p:spPr>
              <a:xfrm>
                <a:off x="6353666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7A2A559-9910-4872-8814-3A1714CCE4ED}"/>
                  </a:ext>
                </a:extLst>
              </p:cNvPr>
              <p:cNvSpPr/>
              <p:nvPr/>
            </p:nvSpPr>
            <p:spPr>
              <a:xfrm>
                <a:off x="6353666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8BD53379-9390-45E3-A5CA-8E2FF65A911C}"/>
                </a:ext>
              </a:extLst>
            </p:cNvPr>
            <p:cNvGrpSpPr/>
            <p:nvPr/>
          </p:nvGrpSpPr>
          <p:grpSpPr>
            <a:xfrm>
              <a:off x="7518330" y="3091992"/>
              <a:ext cx="153026" cy="396064"/>
              <a:chOff x="6590057" y="1847957"/>
              <a:chExt cx="160256" cy="414780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76D7009E-C124-466D-A9CA-9B1B3D0AD041}"/>
                  </a:ext>
                </a:extLst>
              </p:cNvPr>
              <p:cNvSpPr/>
              <p:nvPr/>
            </p:nvSpPr>
            <p:spPr>
              <a:xfrm>
                <a:off x="6590057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1F100700-04DC-4373-8FFF-DB8B554411B0}"/>
                  </a:ext>
                </a:extLst>
              </p:cNvPr>
              <p:cNvSpPr/>
              <p:nvPr/>
            </p:nvSpPr>
            <p:spPr>
              <a:xfrm>
                <a:off x="6590057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71046252-31C8-4ADF-B4DF-8B8E028B7F9F}"/>
                </a:ext>
              </a:extLst>
            </p:cNvPr>
            <p:cNvGrpSpPr/>
            <p:nvPr/>
          </p:nvGrpSpPr>
          <p:grpSpPr>
            <a:xfrm>
              <a:off x="7822095" y="3091992"/>
              <a:ext cx="153026" cy="396064"/>
              <a:chOff x="6590057" y="1847957"/>
              <a:chExt cx="160256" cy="414780"/>
            </a:xfrm>
            <a:grpFill/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FDD70762-8E04-4E0E-BB94-42E12252869A}"/>
                  </a:ext>
                </a:extLst>
              </p:cNvPr>
              <p:cNvSpPr/>
              <p:nvPr/>
            </p:nvSpPr>
            <p:spPr>
              <a:xfrm>
                <a:off x="6590057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EAFAEA7F-BDF1-4185-9B8A-1F94FCE4A013}"/>
                  </a:ext>
                </a:extLst>
              </p:cNvPr>
              <p:cNvSpPr/>
              <p:nvPr/>
            </p:nvSpPr>
            <p:spPr>
              <a:xfrm>
                <a:off x="6590057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C1827E4-0F8C-4052-8B24-525F43C6A4B1}"/>
              </a:ext>
            </a:extLst>
          </p:cNvPr>
          <p:cNvGrpSpPr/>
          <p:nvPr userDrawn="1"/>
        </p:nvGrpSpPr>
        <p:grpSpPr>
          <a:xfrm>
            <a:off x="4789645" y="2469794"/>
            <a:ext cx="941975" cy="140836"/>
            <a:chOff x="5424354" y="3091992"/>
            <a:chExt cx="2550767" cy="396064"/>
          </a:xfrm>
          <a:solidFill>
            <a:srgbClr val="58B7B3"/>
          </a:solidFill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C2515DA-6819-4AB7-BF61-788B11018057}"/>
                </a:ext>
              </a:extLst>
            </p:cNvPr>
            <p:cNvGrpSpPr/>
            <p:nvPr/>
          </p:nvGrpSpPr>
          <p:grpSpPr>
            <a:xfrm>
              <a:off x="5424354" y="3091992"/>
              <a:ext cx="153026" cy="396064"/>
              <a:chOff x="6353666" y="1847957"/>
              <a:chExt cx="160256" cy="414780"/>
            </a:xfrm>
            <a:grpFill/>
          </p:grpSpPr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5E64A8D0-780E-40B4-A1F6-5719CE124A11}"/>
                  </a:ext>
                </a:extLst>
              </p:cNvPr>
              <p:cNvSpPr/>
              <p:nvPr/>
            </p:nvSpPr>
            <p:spPr>
              <a:xfrm>
                <a:off x="6353666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9CA700C0-9C56-48DA-9335-B9757133C2E2}"/>
                  </a:ext>
                </a:extLst>
              </p:cNvPr>
              <p:cNvSpPr/>
              <p:nvPr/>
            </p:nvSpPr>
            <p:spPr>
              <a:xfrm>
                <a:off x="6353666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DC49BD28-B232-4E93-9DD4-945429B47A48}"/>
                </a:ext>
              </a:extLst>
            </p:cNvPr>
            <p:cNvGrpSpPr/>
            <p:nvPr/>
          </p:nvGrpSpPr>
          <p:grpSpPr>
            <a:xfrm>
              <a:off x="5728118" y="3091992"/>
              <a:ext cx="153026" cy="396064"/>
              <a:chOff x="6590057" y="1847957"/>
              <a:chExt cx="160256" cy="414780"/>
            </a:xfrm>
            <a:grpFill/>
          </p:grpSpPr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283E5C6B-200D-4CB4-917D-31D266495C87}"/>
                  </a:ext>
                </a:extLst>
              </p:cNvPr>
              <p:cNvSpPr/>
              <p:nvPr/>
            </p:nvSpPr>
            <p:spPr>
              <a:xfrm>
                <a:off x="6590057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CD82F956-6713-4C11-B68B-B4987526FF94}"/>
                  </a:ext>
                </a:extLst>
              </p:cNvPr>
              <p:cNvSpPr/>
              <p:nvPr/>
            </p:nvSpPr>
            <p:spPr>
              <a:xfrm>
                <a:off x="6590057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88ADE031-163D-4249-8A34-DEB39D19F21A}"/>
                </a:ext>
              </a:extLst>
            </p:cNvPr>
            <p:cNvGrpSpPr/>
            <p:nvPr/>
          </p:nvGrpSpPr>
          <p:grpSpPr>
            <a:xfrm>
              <a:off x="6031883" y="3091992"/>
              <a:ext cx="153026" cy="396064"/>
              <a:chOff x="6590057" y="1847957"/>
              <a:chExt cx="160256" cy="414780"/>
            </a:xfrm>
            <a:grpFill/>
          </p:grpSpPr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26B8D248-D5B3-47EF-B62A-A6DEC7CB1833}"/>
                  </a:ext>
                </a:extLst>
              </p:cNvPr>
              <p:cNvSpPr/>
              <p:nvPr/>
            </p:nvSpPr>
            <p:spPr>
              <a:xfrm>
                <a:off x="6590057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79C2A61F-6DC3-4397-B85B-DE9C6402A9F0}"/>
                  </a:ext>
                </a:extLst>
              </p:cNvPr>
              <p:cNvSpPr/>
              <p:nvPr/>
            </p:nvSpPr>
            <p:spPr>
              <a:xfrm>
                <a:off x="6590057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C842C8A9-5351-4D10-B734-2530A1A9536D}"/>
                </a:ext>
              </a:extLst>
            </p:cNvPr>
            <p:cNvGrpSpPr/>
            <p:nvPr/>
          </p:nvGrpSpPr>
          <p:grpSpPr>
            <a:xfrm>
              <a:off x="6335647" y="3091992"/>
              <a:ext cx="153026" cy="396064"/>
              <a:chOff x="6590057" y="1847957"/>
              <a:chExt cx="160256" cy="414780"/>
            </a:xfrm>
            <a:grpFill/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3F75156E-CC47-4A19-846F-E5E20B6FC18F}"/>
                  </a:ext>
                </a:extLst>
              </p:cNvPr>
              <p:cNvSpPr/>
              <p:nvPr/>
            </p:nvSpPr>
            <p:spPr>
              <a:xfrm>
                <a:off x="6590057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9AFDC611-B5D3-4028-92B5-E528FA0813F6}"/>
                  </a:ext>
                </a:extLst>
              </p:cNvPr>
              <p:cNvSpPr/>
              <p:nvPr/>
            </p:nvSpPr>
            <p:spPr>
              <a:xfrm>
                <a:off x="6590057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F94FFC77-80CF-4EB1-B829-7A2AA91D7BF1}"/>
                </a:ext>
              </a:extLst>
            </p:cNvPr>
            <p:cNvGrpSpPr/>
            <p:nvPr/>
          </p:nvGrpSpPr>
          <p:grpSpPr>
            <a:xfrm>
              <a:off x="6639412" y="3091992"/>
              <a:ext cx="153026" cy="396064"/>
              <a:chOff x="6590057" y="1847957"/>
              <a:chExt cx="160256" cy="414780"/>
            </a:xfrm>
            <a:grpFill/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291723E2-B20F-4A89-ABE8-9562C340E78D}"/>
                  </a:ext>
                </a:extLst>
              </p:cNvPr>
              <p:cNvSpPr/>
              <p:nvPr/>
            </p:nvSpPr>
            <p:spPr>
              <a:xfrm>
                <a:off x="6590057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D0D05C00-0AD6-4CA5-A7A3-6826C6889A6D}"/>
                  </a:ext>
                </a:extLst>
              </p:cNvPr>
              <p:cNvSpPr/>
              <p:nvPr/>
            </p:nvSpPr>
            <p:spPr>
              <a:xfrm>
                <a:off x="6590057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B00701CB-2FF5-4EF7-8ACD-D5A18721A149}"/>
                </a:ext>
              </a:extLst>
            </p:cNvPr>
            <p:cNvGrpSpPr/>
            <p:nvPr/>
          </p:nvGrpSpPr>
          <p:grpSpPr>
            <a:xfrm>
              <a:off x="6943175" y="3091992"/>
              <a:ext cx="153026" cy="396064"/>
              <a:chOff x="6590057" y="1847957"/>
              <a:chExt cx="160256" cy="414780"/>
            </a:xfrm>
            <a:grpFill/>
          </p:grpSpPr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1A21D2E7-5C27-44C7-9D72-6F2D673E832B}"/>
                  </a:ext>
                </a:extLst>
              </p:cNvPr>
              <p:cNvSpPr/>
              <p:nvPr/>
            </p:nvSpPr>
            <p:spPr>
              <a:xfrm>
                <a:off x="6590057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72F19FC4-FAFA-4530-AC99-3269A8D3E508}"/>
                  </a:ext>
                </a:extLst>
              </p:cNvPr>
              <p:cNvSpPr/>
              <p:nvPr/>
            </p:nvSpPr>
            <p:spPr>
              <a:xfrm>
                <a:off x="6590057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20EB9646-E33F-4DAD-8155-58B69A9EB1D1}"/>
                </a:ext>
              </a:extLst>
            </p:cNvPr>
            <p:cNvGrpSpPr/>
            <p:nvPr/>
          </p:nvGrpSpPr>
          <p:grpSpPr>
            <a:xfrm>
              <a:off x="7214566" y="3091992"/>
              <a:ext cx="153026" cy="396064"/>
              <a:chOff x="6353666" y="1847957"/>
              <a:chExt cx="160256" cy="414780"/>
            </a:xfrm>
            <a:grpFill/>
          </p:grpSpPr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DCFD3AE8-6920-465F-A656-2221EA2CFB22}"/>
                  </a:ext>
                </a:extLst>
              </p:cNvPr>
              <p:cNvSpPr/>
              <p:nvPr/>
            </p:nvSpPr>
            <p:spPr>
              <a:xfrm>
                <a:off x="6353666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7005CBC5-E1BF-4C7B-B841-07B19B9F7B21}"/>
                  </a:ext>
                </a:extLst>
              </p:cNvPr>
              <p:cNvSpPr/>
              <p:nvPr/>
            </p:nvSpPr>
            <p:spPr>
              <a:xfrm>
                <a:off x="6353666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43713BA-4613-4A94-ADD9-B9FD6E4842AD}"/>
                </a:ext>
              </a:extLst>
            </p:cNvPr>
            <p:cNvGrpSpPr/>
            <p:nvPr/>
          </p:nvGrpSpPr>
          <p:grpSpPr>
            <a:xfrm>
              <a:off x="7518330" y="3091992"/>
              <a:ext cx="153026" cy="396064"/>
              <a:chOff x="6590057" y="1847957"/>
              <a:chExt cx="160256" cy="414780"/>
            </a:xfrm>
            <a:grpFill/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6EF2DED7-D7CD-42F5-8F7A-0CA16608B169}"/>
                  </a:ext>
                </a:extLst>
              </p:cNvPr>
              <p:cNvSpPr/>
              <p:nvPr/>
            </p:nvSpPr>
            <p:spPr>
              <a:xfrm>
                <a:off x="6590057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7E5D3CB8-04B5-49FA-AA39-1567F9C58B5C}"/>
                  </a:ext>
                </a:extLst>
              </p:cNvPr>
              <p:cNvSpPr/>
              <p:nvPr/>
            </p:nvSpPr>
            <p:spPr>
              <a:xfrm>
                <a:off x="6590057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574FA4CE-1390-4C14-BB23-78AEFAE6D555}"/>
                </a:ext>
              </a:extLst>
            </p:cNvPr>
            <p:cNvGrpSpPr/>
            <p:nvPr/>
          </p:nvGrpSpPr>
          <p:grpSpPr>
            <a:xfrm>
              <a:off x="7822095" y="3091992"/>
              <a:ext cx="153026" cy="396064"/>
              <a:chOff x="6590057" y="1847957"/>
              <a:chExt cx="160256" cy="414780"/>
            </a:xfrm>
            <a:grpFill/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171D92B6-D71F-4AEA-80D0-9BA8FB6CC4D5}"/>
                  </a:ext>
                </a:extLst>
              </p:cNvPr>
              <p:cNvSpPr/>
              <p:nvPr/>
            </p:nvSpPr>
            <p:spPr>
              <a:xfrm>
                <a:off x="6590057" y="1847957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BFBE2E27-AE9A-4806-9332-75C1F867A624}"/>
                  </a:ext>
                </a:extLst>
              </p:cNvPr>
              <p:cNvSpPr/>
              <p:nvPr/>
            </p:nvSpPr>
            <p:spPr>
              <a:xfrm>
                <a:off x="6590057" y="2102481"/>
                <a:ext cx="160256" cy="1602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</p:grpSp>
      <p:sp>
        <p:nvSpPr>
          <p:cNvPr id="131" name="Text Placeholder 33">
            <a:extLst>
              <a:ext uri="{FF2B5EF4-FFF2-40B4-BE49-F238E27FC236}">
                <a16:creationId xmlns:a16="http://schemas.microsoft.com/office/drawing/2014/main" id="{8B50B890-790A-4CD9-BC1C-AA825685FE7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7951" y="4273555"/>
            <a:ext cx="3767160" cy="40315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>
              <a:buNone/>
              <a:defRPr sz="1500" cap="all" baseline="0">
                <a:solidFill>
                  <a:srgbClr val="9794C9"/>
                </a:solidFill>
                <a:latin typeface="Montserrat"/>
                <a:cs typeface="Montserrat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32" name="Text Placeholder 35">
            <a:extLst>
              <a:ext uri="{FF2B5EF4-FFF2-40B4-BE49-F238E27FC236}">
                <a16:creationId xmlns:a16="http://schemas.microsoft.com/office/drawing/2014/main" id="{E9CF5A78-9F15-453F-8075-FACE25AC350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09738" y="4933848"/>
            <a:ext cx="3801242" cy="1683579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500" b="0" i="0" baseline="0">
                <a:solidFill>
                  <a:srgbClr val="FFFFFF"/>
                </a:solidFill>
                <a:latin typeface="Montserrat Ultra Light"/>
                <a:cs typeface="Montserrat Ultra Light"/>
              </a:defRPr>
            </a:lvl1pPr>
            <a:lvl2pPr>
              <a:defRPr sz="619" b="0" i="0">
                <a:solidFill>
                  <a:srgbClr val="FFFFFF"/>
                </a:solidFill>
                <a:latin typeface="Montserrat Ultra Light"/>
                <a:cs typeface="Montserrat Ultra Light"/>
              </a:defRPr>
            </a:lvl2pPr>
            <a:lvl3pPr>
              <a:defRPr sz="619" b="0" i="0">
                <a:solidFill>
                  <a:srgbClr val="FFFFFF"/>
                </a:solidFill>
                <a:latin typeface="Montserrat Ultra Light"/>
                <a:cs typeface="Montserrat Ultra Light"/>
              </a:defRPr>
            </a:lvl3pPr>
            <a:lvl4pPr>
              <a:defRPr sz="619" b="0" i="0">
                <a:solidFill>
                  <a:srgbClr val="FFFFFF"/>
                </a:solidFill>
                <a:latin typeface="Montserrat Ultra Light"/>
                <a:cs typeface="Montserrat Ultra Light"/>
              </a:defRPr>
            </a:lvl4pPr>
            <a:lvl5pPr>
              <a:defRPr sz="619" b="0" i="0">
                <a:solidFill>
                  <a:srgbClr val="FFFFFF"/>
                </a:solidFill>
                <a:latin typeface="Montserrat Ultra Light"/>
                <a:cs typeface="Montserrat Ultra Light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133" name="Footer Placeholder 4">
            <a:extLst>
              <a:ext uri="{FF2B5EF4-FFF2-40B4-BE49-F238E27FC236}">
                <a16:creationId xmlns:a16="http://schemas.microsoft.com/office/drawing/2014/main" id="{4015F222-9723-4DE5-8C2E-2E5597397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515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Copyright © 2019 Society for Maternal-Fetal Medicine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6632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568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0"/>
            <a:ext cx="7826375" cy="1370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58813" y="1370013"/>
            <a:ext cx="3836987" cy="48053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70013"/>
            <a:ext cx="3836988" cy="4805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©2011 MFMER  |  3138928-</a:t>
            </a:r>
            <a:fld id="{ABB68444-205C-7648-9310-302AAEE05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67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376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97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780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1606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5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87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25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952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0AF04AB-8011-1240-95E4-D02587BC11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F64D9E0-206E-BE4F-835C-C2EDB8E08C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15" descr="footerlight">
            <a:extLst>
              <a:ext uri="{FF2B5EF4-FFF2-40B4-BE49-F238E27FC236}">
                <a16:creationId xmlns:a16="http://schemas.microsoft.com/office/drawing/2014/main" id="{2936A805-3787-624E-8125-396CC0739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6977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72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675" r:id="rId14"/>
    <p:sldLayoutId id="2147483670" r:id="rId15"/>
    <p:sldLayoutId id="2147483705" r:id="rId16"/>
    <p:sldLayoutId id="2147483706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Times New Roman" pitchFamily="18" charset="0"/>
          <a:ea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Times New Roman" pitchFamily="18" charset="0"/>
          <a:ea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Times New Roman" pitchFamily="18" charset="0"/>
          <a:ea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Times New Roman" pitchFamily="18" charset="0"/>
          <a:ea typeface="MS Pゴシック" pitchFamily="-92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Times New Roman" pitchFamily="18" charset="0"/>
          <a:ea typeface="MS Pゴシック" pitchFamily="-92" charset="-128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Times New Roman" pitchFamily="18" charset="0"/>
          <a:ea typeface="MS Pゴシック" pitchFamily="-92" charset="-128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Times New Roman" pitchFamily="18" charset="0"/>
          <a:ea typeface="MS Pゴシック" pitchFamily="-92" charset="-128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Times New Roman" pitchFamily="18" charset="0"/>
          <a:ea typeface="MS Pゴシック" pitchFamily="-92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100">
          <a:solidFill>
            <a:srgbClr val="FFFFFF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rgbClr val="FFFFFF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500">
          <a:solidFill>
            <a:srgbClr val="FFFFFF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500">
          <a:solidFill>
            <a:srgbClr val="FFFFFF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500">
          <a:solidFill>
            <a:srgbClr val="FFFFFF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500">
          <a:solidFill>
            <a:srgbClr val="FFFFFF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500">
          <a:solidFill>
            <a:srgbClr val="FFFFFF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5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9.svg"/><Relationship Id="rId7" Type="http://schemas.openxmlformats.org/officeDocument/2006/relationships/diagramLayout" Target="../diagrams/layout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2.xml"/><Relationship Id="rId5" Type="http://schemas.openxmlformats.org/officeDocument/2006/relationships/image" Target="../media/image21.svg"/><Relationship Id="rId10" Type="http://schemas.microsoft.com/office/2007/relationships/diagramDrawing" Target="../diagrams/drawing2.xml"/><Relationship Id="rId4" Type="http://schemas.openxmlformats.org/officeDocument/2006/relationships/image" Target="../media/image20.png"/><Relationship Id="rId9" Type="http://schemas.openxmlformats.org/officeDocument/2006/relationships/diagramColors" Target="../diagrams/colors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ABE74-934F-4BB5-A7E0-D889C3838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05081"/>
            <a:ext cx="7772400" cy="857250"/>
          </a:xfrm>
        </p:spPr>
        <p:txBody>
          <a:bodyPr/>
          <a:lstStyle/>
          <a:p>
            <a:r>
              <a:rPr lang="en-US" b="1" dirty="0">
                <a:latin typeface="Tw Cen MT" panose="020B0602020104020603" pitchFamily="34" charset="0"/>
                <a:cs typeface="Arial" pitchFamily="34" charset="0"/>
              </a:rPr>
              <a:t>Cardiac Disease in Pregnancy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21D343-C18D-45A4-B992-A78A436B2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7401" y="3320987"/>
            <a:ext cx="4432997" cy="193077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Tw Cen MT" panose="020B0602020104020603" pitchFamily="34" charset="0"/>
              </a:rPr>
              <a:t>Loralei L. Thornburg, M.D.</a:t>
            </a:r>
          </a:p>
          <a:p>
            <a:r>
              <a:rPr lang="en-US" b="1" dirty="0">
                <a:latin typeface="Tw Cen MT" panose="020B0602020104020603" pitchFamily="34" charset="0"/>
              </a:rPr>
              <a:t>She/her</a:t>
            </a:r>
          </a:p>
          <a:p>
            <a:r>
              <a:rPr lang="en-US" dirty="0">
                <a:latin typeface="Tw Cen MT" panose="020B0602020104020603" pitchFamily="34" charset="0"/>
              </a:rPr>
              <a:t>Professor of Ob/</a:t>
            </a:r>
            <a:r>
              <a:rPr lang="en-US" dirty="0" err="1">
                <a:latin typeface="Tw Cen MT" panose="020B0602020104020603" pitchFamily="34" charset="0"/>
              </a:rPr>
              <a:t>Gyn</a:t>
            </a:r>
            <a:endParaRPr lang="en-US" dirty="0">
              <a:latin typeface="Tw Cen MT" panose="020B0602020104020603" pitchFamily="34" charset="0"/>
            </a:endParaRPr>
          </a:p>
          <a:p>
            <a:r>
              <a:rPr lang="en-US" dirty="0">
                <a:latin typeface="Tw Cen MT" panose="020B0602020104020603" pitchFamily="34" charset="0"/>
              </a:rPr>
              <a:t>Director Maternal-Fetal Medicine</a:t>
            </a:r>
          </a:p>
          <a:p>
            <a:r>
              <a:rPr lang="en-US" dirty="0">
                <a:latin typeface="Tw Cen MT" panose="020B0602020104020603" pitchFamily="34" charset="0"/>
              </a:rPr>
              <a:t>University of Rochester, NY</a:t>
            </a:r>
            <a:endParaRPr lang="en-US" sz="2100" dirty="0">
              <a:latin typeface="Tw Cen MT" panose="020B06020201040206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540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737" y="3029580"/>
            <a:ext cx="8842442" cy="3176666"/>
          </a:xfrm>
        </p:spPr>
        <p:txBody>
          <a:bodyPr/>
          <a:lstStyle/>
          <a:p>
            <a:r>
              <a:rPr lang="en-US" sz="2800" dirty="0"/>
              <a:t>Under treated cardiac disease is NOT GOOD for anyone- patient or baby</a:t>
            </a:r>
          </a:p>
          <a:p>
            <a:r>
              <a:rPr lang="en-US" sz="2800" dirty="0"/>
              <a:t>No patient should be denied standard cardiac therapy because of pregnancy</a:t>
            </a:r>
          </a:p>
          <a:p>
            <a:r>
              <a:rPr lang="en-US" sz="2800" dirty="0"/>
              <a:t>No medication is as dangerous as cardiac arrest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709" y="542610"/>
            <a:ext cx="3636582" cy="241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18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129" y="2164309"/>
            <a:ext cx="8331741" cy="567447"/>
          </a:xfrm>
        </p:spPr>
        <p:txBody>
          <a:bodyPr/>
          <a:lstStyle/>
          <a:p>
            <a:r>
              <a:rPr lang="en-US" dirty="0"/>
              <a:t>Ask the question…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02531" y="3182471"/>
            <a:ext cx="7772400" cy="56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FF"/>
                </a:solidFill>
                <a:latin typeface="Times New Roman" pitchFamily="18" charset="0"/>
                <a:ea typeface="MS Pゴシック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FF"/>
                </a:solidFill>
                <a:latin typeface="Times New Roman" pitchFamily="18" charset="0"/>
                <a:ea typeface="MS Pゴシック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FF"/>
                </a:solidFill>
                <a:latin typeface="Times New Roman" pitchFamily="18" charset="0"/>
                <a:ea typeface="MS Pゴシック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FF"/>
                </a:solidFill>
                <a:latin typeface="Times New Roman" pitchFamily="18" charset="0"/>
                <a:ea typeface="MS Pゴシック" pitchFamily="-92" charset="-128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FF"/>
                </a:solidFill>
                <a:latin typeface="Times New Roman" pitchFamily="18" charset="0"/>
                <a:ea typeface="MS Pゴシック" pitchFamily="-92" charset="-128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FF"/>
                </a:solidFill>
                <a:latin typeface="Times New Roman" pitchFamily="18" charset="0"/>
                <a:ea typeface="MS Pゴシック" pitchFamily="-92" charset="-128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FF"/>
                </a:solidFill>
                <a:latin typeface="Times New Roman" pitchFamily="18" charset="0"/>
                <a:ea typeface="MS Pゴシック" pitchFamily="-92" charset="-128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FF"/>
                </a:solidFill>
                <a:latin typeface="Times New Roman" pitchFamily="18" charset="0"/>
                <a:ea typeface="MS Pゴシック" pitchFamily="-92" charset="-128"/>
              </a:defRPr>
            </a:lvl9pPr>
          </a:lstStyle>
          <a:p>
            <a:pPr defTabSz="914400"/>
            <a:r>
              <a:rPr lang="en-US" kern="0" dirty="0"/>
              <a:t>What therapy/surgery/imaging/medication would you do if she was not pregnant ?</a:t>
            </a:r>
          </a:p>
        </p:txBody>
      </p:sp>
    </p:spTree>
    <p:extLst>
      <p:ext uri="{BB962C8B-B14F-4D97-AF65-F5344CB8AC3E}">
        <p14:creationId xmlns:p14="http://schemas.microsoft.com/office/powerpoint/2010/main" val="2692894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41CFB0-C653-B54C-8E75-5E1B3083A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Pregnancy Risk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F3E7B0-BBB2-8F4F-B986-B9F82AA118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Getting ready for pregnancy</a:t>
            </a:r>
          </a:p>
          <a:p>
            <a:r>
              <a:rPr lang="en-US" dirty="0"/>
              <a:t>Assessing pregnancy risk</a:t>
            </a:r>
          </a:p>
          <a:p>
            <a:r>
              <a:rPr lang="en-US" dirty="0"/>
              <a:t>Pre-pregnancy evaluation</a:t>
            </a:r>
          </a:p>
        </p:txBody>
      </p:sp>
    </p:spTree>
    <p:extLst>
      <p:ext uri="{BB962C8B-B14F-4D97-AF65-F5344CB8AC3E}">
        <p14:creationId xmlns:p14="http://schemas.microsoft.com/office/powerpoint/2010/main" val="1917681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54364"/>
            <a:ext cx="8264525" cy="5867111"/>
          </a:xfrm>
        </p:spPr>
        <p:txBody>
          <a:bodyPr/>
          <a:lstStyle/>
          <a:p>
            <a:pPr marL="342900" lvl="1" indent="-342900">
              <a:buClr>
                <a:srgbClr val="817BBC"/>
              </a:buClr>
            </a:pPr>
            <a:r>
              <a:rPr lang="en-US" sz="2800" dirty="0">
                <a:solidFill>
                  <a:schemeClr val="bg1"/>
                </a:solidFill>
                <a:sym typeface="Symbol" charset="0"/>
              </a:rPr>
              <a:t>Pregnancy is g</a:t>
            </a:r>
            <a:r>
              <a:rPr lang="en-US" sz="2800" dirty="0">
                <a:solidFill>
                  <a:schemeClr val="bg1"/>
                </a:solidFill>
              </a:rPr>
              <a:t>enerally well tolerated</a:t>
            </a:r>
            <a:endParaRPr lang="en-US" sz="2800" dirty="0">
              <a:solidFill>
                <a:schemeClr val="bg1"/>
              </a:solidFill>
              <a:sym typeface="Symbol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sym typeface="Symbol" charset="0"/>
              </a:rPr>
              <a:t>&gt;40%  </a:t>
            </a:r>
            <a:r>
              <a:rPr lang="en-US" dirty="0">
                <a:solidFill>
                  <a:schemeClr val="bg1"/>
                </a:solidFill>
              </a:rPr>
              <a:t>in blood volume</a:t>
            </a:r>
          </a:p>
          <a:p>
            <a:pPr lvl="1"/>
            <a:r>
              <a:rPr lang="en-US" dirty="0">
                <a:solidFill>
                  <a:schemeClr val="bg1"/>
                </a:solidFill>
                <a:sym typeface="Symbol" charset="0"/>
              </a:rPr>
              <a:t></a:t>
            </a:r>
            <a:r>
              <a:rPr lang="en-US" dirty="0">
                <a:solidFill>
                  <a:schemeClr val="bg1"/>
                </a:solidFill>
              </a:rPr>
              <a:t> in SVR and PVR</a:t>
            </a:r>
          </a:p>
          <a:p>
            <a:pPr lvl="1"/>
            <a:r>
              <a:rPr lang="en-US" dirty="0">
                <a:solidFill>
                  <a:schemeClr val="bg1"/>
                </a:solidFill>
                <a:sym typeface="Symbol" charset="0"/>
              </a:rPr>
              <a:t></a:t>
            </a:r>
            <a:r>
              <a:rPr lang="en-US" dirty="0">
                <a:solidFill>
                  <a:schemeClr val="bg1"/>
                </a:solidFill>
              </a:rPr>
              <a:t> in HR 10-20%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Little change in BP</a:t>
            </a:r>
          </a:p>
          <a:p>
            <a:r>
              <a:rPr lang="en-US" sz="2800" dirty="0">
                <a:solidFill>
                  <a:schemeClr val="bg1"/>
                </a:solidFill>
              </a:rPr>
              <a:t>Labor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CO </a:t>
            </a:r>
            <a:r>
              <a:rPr lang="en-US" dirty="0">
                <a:solidFill>
                  <a:schemeClr val="bg1"/>
                </a:solidFill>
                <a:sym typeface="Symbol" charset="0"/>
              </a:rPr>
              <a:t> 60-80%</a:t>
            </a:r>
          </a:p>
          <a:p>
            <a:pPr lvl="1"/>
            <a:r>
              <a:rPr lang="en-US" dirty="0">
                <a:solidFill>
                  <a:schemeClr val="bg1"/>
                </a:solidFill>
                <a:sym typeface="Symbol" charset="0"/>
              </a:rPr>
              <a:t>HR and BP changes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Volume changes</a:t>
            </a:r>
          </a:p>
          <a:p>
            <a:pPr lvl="1"/>
            <a:r>
              <a:rPr lang="en-US" dirty="0">
                <a:solidFill>
                  <a:schemeClr val="bg1"/>
                </a:solidFill>
                <a:sym typeface="Symbol" charset="0"/>
              </a:rPr>
              <a:t> blood volume with uterine contraction</a:t>
            </a:r>
          </a:p>
          <a:p>
            <a:pPr lvl="1"/>
            <a:r>
              <a:rPr lang="en-US" dirty="0">
                <a:solidFill>
                  <a:schemeClr val="bg1"/>
                </a:solidFill>
                <a:sym typeface="Symbol" charset="0"/>
              </a:rPr>
              <a:t> venous return</a:t>
            </a:r>
          </a:p>
          <a:p>
            <a:pPr lvl="1"/>
            <a:r>
              <a:rPr lang="en-US" dirty="0">
                <a:solidFill>
                  <a:schemeClr val="bg1"/>
                </a:solidFill>
                <a:sym typeface="Symbol" charset="0"/>
              </a:rPr>
              <a:t>Volume loss during delivery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9308" y="77788"/>
            <a:ext cx="8264525" cy="6858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800" b="1" dirty="0">
                <a:latin typeface="Tw Cen MT" panose="020B0602020104020603" pitchFamily="34" charset="0"/>
                <a:cs typeface="+mj-cs"/>
              </a:rPr>
              <a:t>Hemodynamic </a:t>
            </a:r>
            <a:r>
              <a:rPr lang="en-US" sz="4800" b="1" dirty="0">
                <a:cs typeface="+mj-cs"/>
              </a:rPr>
              <a:t>C</a:t>
            </a:r>
            <a:r>
              <a:rPr lang="en-US" sz="4800" b="1" dirty="0">
                <a:latin typeface="Tw Cen MT" panose="020B0602020104020603" pitchFamily="34" charset="0"/>
                <a:cs typeface="+mj-cs"/>
              </a:rPr>
              <a:t>hanges</a:t>
            </a:r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-889742" y="3900509"/>
            <a:ext cx="5672138" cy="28082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28600" rIns="0" bIns="44450"/>
          <a:lstStyle/>
          <a:p>
            <a:pPr marL="292100" indent="-292100">
              <a:lnSpc>
                <a:spcPct val="90000"/>
              </a:lnSpc>
              <a:spcBef>
                <a:spcPct val="60000"/>
              </a:spcBef>
              <a:buClr>
                <a:schemeClr val="tx2"/>
              </a:buClr>
              <a:buFontTx/>
              <a:buChar char="•"/>
              <a:defRPr/>
            </a:pPr>
            <a:endParaRPr lang="en-US" sz="2800" b="1" dirty="0">
              <a:latin typeface="Tw Cen MT" panose="020B0602020104020603" pitchFamily="34" charset="0"/>
              <a:cs typeface="+mn-cs"/>
            </a:endParaRPr>
          </a:p>
        </p:txBody>
      </p:sp>
      <p:grpSp>
        <p:nvGrpSpPr>
          <p:cNvPr id="160775" name="Group 7"/>
          <p:cNvGrpSpPr>
            <a:grpSpLocks/>
          </p:cNvGrpSpPr>
          <p:nvPr/>
        </p:nvGrpSpPr>
        <p:grpSpPr bwMode="auto">
          <a:xfrm>
            <a:off x="3950183" y="1408389"/>
            <a:ext cx="4697416" cy="1236663"/>
            <a:chOff x="3531" y="1800"/>
            <a:chExt cx="2959" cy="779"/>
          </a:xfrm>
        </p:grpSpPr>
        <p:sp>
          <p:nvSpPr>
            <p:cNvPr id="7175" name="AutoShape 8"/>
            <p:cNvSpPr>
              <a:spLocks/>
            </p:cNvSpPr>
            <p:nvPr/>
          </p:nvSpPr>
          <p:spPr bwMode="auto">
            <a:xfrm>
              <a:off x="3531" y="1800"/>
              <a:ext cx="152" cy="779"/>
            </a:xfrm>
            <a:prstGeom prst="rightBracket">
              <a:avLst>
                <a:gd name="adj" fmla="val 56589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>
                      <a:alpha val="50195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 dirty="0">
                <a:latin typeface="Tw Cen MT" panose="020B0602020104020603" pitchFamily="34" charset="0"/>
                <a:cs typeface="+mn-cs"/>
              </a:endParaRPr>
            </a:p>
          </p:txBody>
        </p:sp>
        <p:sp>
          <p:nvSpPr>
            <p:cNvPr id="7176" name="Text Box 9"/>
            <p:cNvSpPr txBox="1">
              <a:spLocks noChangeArrowheads="1"/>
            </p:cNvSpPr>
            <p:nvPr/>
          </p:nvSpPr>
          <p:spPr bwMode="auto">
            <a:xfrm>
              <a:off x="3742" y="1953"/>
              <a:ext cx="274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>
                      <a:alpha val="50195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800" dirty="0">
                  <a:solidFill>
                    <a:schemeClr val="bg1"/>
                  </a:solidFill>
                  <a:latin typeface="Tw Cen MT" panose="020B0602020104020603" pitchFamily="34" charset="0"/>
                  <a:cs typeface="+mn-cs"/>
                </a:rPr>
                <a:t>30% </a:t>
              </a:r>
              <a:r>
                <a:rPr lang="en-US" sz="2800" dirty="0">
                  <a:solidFill>
                    <a:schemeClr val="bg1"/>
                  </a:solidFill>
                  <a:latin typeface="Tw Cen MT" panose="020B0602020104020603" pitchFamily="34" charset="0"/>
                  <a:cs typeface="+mn-cs"/>
                  <a:sym typeface="Symbol" charset="0"/>
                </a:rPr>
                <a:t> </a:t>
              </a:r>
              <a:r>
                <a:rPr lang="en-US" sz="2800" dirty="0">
                  <a:solidFill>
                    <a:schemeClr val="bg1"/>
                  </a:solidFill>
                  <a:latin typeface="Tw Cen MT" panose="020B0602020104020603" pitchFamily="34" charset="0"/>
                  <a:cs typeface="+mn-cs"/>
                </a:rPr>
                <a:t>Cardiac Output (CO)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373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356" y="77788"/>
            <a:ext cx="8264525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dirty="0"/>
              <a:t>Pregnancy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569" y="1187649"/>
            <a:ext cx="8680202" cy="4856163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chemeClr val="bg1"/>
                </a:solidFill>
              </a:rPr>
              <a:t>Regurgitant</a:t>
            </a:r>
            <a:r>
              <a:rPr lang="en-US" sz="2800" b="1" dirty="0">
                <a:solidFill>
                  <a:schemeClr val="bg1"/>
                </a:solidFill>
              </a:rPr>
              <a:t> valve lesions</a:t>
            </a:r>
          </a:p>
          <a:p>
            <a:pPr lvl="1">
              <a:lnSpc>
                <a:spcPct val="130000"/>
              </a:lnSpc>
            </a:pPr>
            <a:r>
              <a:rPr lang="en-US" sz="2800" dirty="0">
                <a:solidFill>
                  <a:schemeClr val="bg1"/>
                </a:solidFill>
              </a:rPr>
              <a:t>generally well tolerated</a:t>
            </a: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chemeClr val="bg1"/>
                </a:solidFill>
              </a:rPr>
              <a:t>Complex lesions</a:t>
            </a:r>
          </a:p>
          <a:p>
            <a:pPr lvl="1">
              <a:lnSpc>
                <a:spcPct val="130000"/>
              </a:lnSpc>
            </a:pPr>
            <a:r>
              <a:rPr lang="en-US" sz="2800" dirty="0">
                <a:solidFill>
                  <a:schemeClr val="bg1"/>
                </a:solidFill>
              </a:rPr>
              <a:t>assess on case by case basis</a:t>
            </a: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chemeClr val="bg1"/>
                </a:solidFill>
              </a:rPr>
              <a:t>Risk of inheritance</a:t>
            </a:r>
          </a:p>
          <a:p>
            <a:pPr lvl="1">
              <a:lnSpc>
                <a:spcPct val="130000"/>
              </a:lnSpc>
            </a:pPr>
            <a:r>
              <a:rPr lang="en-US" sz="2800" dirty="0">
                <a:solidFill>
                  <a:schemeClr val="bg1"/>
                </a:solidFill>
              </a:rPr>
              <a:t>3-5% with most CHD </a:t>
            </a:r>
          </a:p>
          <a:p>
            <a:pPr lvl="1">
              <a:lnSpc>
                <a:spcPct val="130000"/>
              </a:lnSpc>
            </a:pPr>
            <a:r>
              <a:rPr lang="en-US" sz="2800" dirty="0">
                <a:solidFill>
                  <a:schemeClr val="bg1"/>
                </a:solidFill>
              </a:rPr>
              <a:t>Genetic disorders</a:t>
            </a:r>
          </a:p>
          <a:p>
            <a:pPr lvl="1">
              <a:lnSpc>
                <a:spcPct val="130000"/>
              </a:lnSpc>
            </a:pPr>
            <a:r>
              <a:rPr lang="en-US" sz="2800" dirty="0">
                <a:solidFill>
                  <a:schemeClr val="bg1"/>
                </a:solidFill>
              </a:rPr>
              <a:t>Maternal, paternal or 1</a:t>
            </a:r>
            <a:r>
              <a:rPr lang="en-US" sz="2800" baseline="30000" dirty="0">
                <a:solidFill>
                  <a:schemeClr val="bg1"/>
                </a:solidFill>
              </a:rPr>
              <a:t>st</a:t>
            </a:r>
            <a:r>
              <a:rPr lang="en-US" sz="2800" dirty="0">
                <a:solidFill>
                  <a:schemeClr val="bg1"/>
                </a:solidFill>
              </a:rPr>
              <a:t> degree relative </a:t>
            </a:r>
            <a:r>
              <a:rPr lang="en-US" sz="2800" dirty="0">
                <a:solidFill>
                  <a:schemeClr val="bg1"/>
                </a:solidFill>
                <a:sym typeface="Wingdings" pitchFamily="2" charset="2"/>
              </a:rPr>
              <a:t> Fetal echo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3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653" y="277511"/>
            <a:ext cx="4496186" cy="697903"/>
          </a:xfrm>
        </p:spPr>
        <p:txBody>
          <a:bodyPr/>
          <a:lstStyle/>
          <a:p>
            <a:r>
              <a:rPr lang="en-US" sz="3200" dirty="0"/>
              <a:t>WHO- Risk in pregnancy</a:t>
            </a:r>
            <a:br>
              <a:rPr lang="en-US" sz="3200" dirty="0"/>
            </a:br>
            <a:r>
              <a:rPr lang="en-US" sz="3200" dirty="0"/>
              <a:t>Congenital HD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C0365C8-2902-AE43-850A-5DD6DC7FC5A8}"/>
              </a:ext>
            </a:extLst>
          </p:cNvPr>
          <p:cNvGrpSpPr/>
          <p:nvPr/>
        </p:nvGrpSpPr>
        <p:grpSpPr>
          <a:xfrm>
            <a:off x="-831437" y="2641958"/>
            <a:ext cx="10098519" cy="1381922"/>
            <a:chOff x="-320918" y="2595511"/>
            <a:chExt cx="10098519" cy="1381922"/>
          </a:xfrm>
        </p:grpSpPr>
        <p:grpSp>
          <p:nvGrpSpPr>
            <p:cNvPr id="12" name="Group 11"/>
            <p:cNvGrpSpPr/>
            <p:nvPr/>
          </p:nvGrpSpPr>
          <p:grpSpPr>
            <a:xfrm rot="19509070">
              <a:off x="-320918" y="2595511"/>
              <a:ext cx="10098519" cy="550334"/>
              <a:chOff x="155222" y="4035778"/>
              <a:chExt cx="9058201" cy="733778"/>
            </a:xfrm>
          </p:grpSpPr>
          <p:sp>
            <p:nvSpPr>
              <p:cNvPr id="4" name="Striped Right Arrow 3"/>
              <p:cNvSpPr/>
              <p:nvPr/>
            </p:nvSpPr>
            <p:spPr>
              <a:xfrm>
                <a:off x="155222" y="4035778"/>
                <a:ext cx="9058201" cy="733778"/>
              </a:xfrm>
              <a:prstGeom prst="striped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72798" y="4181413"/>
                <a:ext cx="1687689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Lower risk WHO I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834874" y="4226385"/>
                <a:ext cx="2199654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Extremely High risk – WHO IV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C533D6-AB9D-BE48-80A1-318DF171C430}"/>
                </a:ext>
              </a:extLst>
            </p:cNvPr>
            <p:cNvSpPr txBox="1"/>
            <p:nvPr/>
          </p:nvSpPr>
          <p:spPr>
            <a:xfrm rot="19470435">
              <a:off x="2292848" y="3677351"/>
              <a:ext cx="212495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Moderate risk WHO II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5EC098F-FF88-C647-81AC-F8C0E65F17AD}"/>
              </a:ext>
            </a:extLst>
          </p:cNvPr>
          <p:cNvSpPr txBox="1"/>
          <p:nvPr/>
        </p:nvSpPr>
        <p:spPr>
          <a:xfrm>
            <a:off x="0" y="4044018"/>
            <a:ext cx="2283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No detectable increased risk mortality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BC7DDD-888E-8548-9164-D29E5E984910}"/>
              </a:ext>
            </a:extLst>
          </p:cNvPr>
          <p:cNvSpPr txBox="1"/>
          <p:nvPr/>
        </p:nvSpPr>
        <p:spPr>
          <a:xfrm>
            <a:off x="699845" y="2682242"/>
            <a:ext cx="3258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Small increased risk mortality or moderate increase morbidity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0F6498-5350-6A40-B9C3-BBA047D52939}"/>
              </a:ext>
            </a:extLst>
          </p:cNvPr>
          <p:cNvSpPr txBox="1"/>
          <p:nvPr/>
        </p:nvSpPr>
        <p:spPr>
          <a:xfrm>
            <a:off x="5012284" y="12637"/>
            <a:ext cx="3110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Extremely high risk mortality morbidity</a:t>
            </a:r>
          </a:p>
          <a:p>
            <a:r>
              <a:rPr lang="en-US" sz="2000" dirty="0">
                <a:solidFill>
                  <a:srgbClr val="FFC000"/>
                </a:solidFill>
              </a:rPr>
              <a:t>Contraindicated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A24594-793A-CA40-9EE1-6F94D8065DCC}"/>
              </a:ext>
            </a:extLst>
          </p:cNvPr>
          <p:cNvSpPr txBox="1"/>
          <p:nvPr/>
        </p:nvSpPr>
        <p:spPr>
          <a:xfrm>
            <a:off x="2508597" y="1547656"/>
            <a:ext cx="3418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Significantly increased risk mortality or morbidity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B5D5C3-1EEA-E243-B93B-D3A00BE84CCF}"/>
              </a:ext>
            </a:extLst>
          </p:cNvPr>
          <p:cNvSpPr txBox="1"/>
          <p:nvPr/>
        </p:nvSpPr>
        <p:spPr>
          <a:xfrm>
            <a:off x="3758426" y="2297222"/>
            <a:ext cx="53855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	  		  Systemic RV</a:t>
            </a:r>
          </a:p>
          <a:p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		    Fontan circulation</a:t>
            </a:r>
          </a:p>
          <a:p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	   Cyanotic heart disease (unrepaired)</a:t>
            </a:r>
          </a:p>
          <a:p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Aorta &gt;45 mm with bicuspid valve (BV)</a:t>
            </a:r>
          </a:p>
          <a:p>
            <a:endParaRPr lang="en-US" sz="2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826B1D-DB12-9845-86D6-02E66968CDB2}"/>
              </a:ext>
            </a:extLst>
          </p:cNvPr>
          <p:cNvSpPr txBox="1"/>
          <p:nvPr/>
        </p:nvSpPr>
        <p:spPr>
          <a:xfrm>
            <a:off x="1237488" y="3804738"/>
            <a:ext cx="59466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				Repaired Tetralogy</a:t>
            </a:r>
          </a:p>
          <a:p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			</a:t>
            </a:r>
            <a:r>
              <a:rPr lang="en-US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UNrepaired</a:t>
            </a: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ASD, VSD</a:t>
            </a:r>
          </a:p>
          <a:p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		Aorta &lt;45 mm with bicuspid valve (BV)</a:t>
            </a:r>
          </a:p>
          <a:p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	Repaired coarct</a:t>
            </a:r>
          </a:p>
          <a:p>
            <a:endParaRPr lang="en-US" sz="2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AA3FE5-562A-F346-807E-4014D4169941}"/>
              </a:ext>
            </a:extLst>
          </p:cNvPr>
          <p:cNvSpPr txBox="1"/>
          <p:nvPr/>
        </p:nvSpPr>
        <p:spPr>
          <a:xfrm>
            <a:off x="-165395" y="5532996"/>
            <a:ext cx="474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	      Repaired PDA, ASD, VSD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57ADEB-CC94-D148-9447-57E18FF0F754}"/>
              </a:ext>
            </a:extLst>
          </p:cNvPr>
          <p:cNvSpPr txBox="1"/>
          <p:nvPr/>
        </p:nvSpPr>
        <p:spPr>
          <a:xfrm rot="19470435">
            <a:off x="3847553" y="2303345"/>
            <a:ext cx="21249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High risk WHO III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E9415C-8229-9C4E-97A9-64A05931828B}"/>
              </a:ext>
            </a:extLst>
          </p:cNvPr>
          <p:cNvSpPr txBox="1"/>
          <p:nvPr/>
        </p:nvSpPr>
        <p:spPr>
          <a:xfrm>
            <a:off x="5926778" y="861139"/>
            <a:ext cx="4085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	                 PHTN</a:t>
            </a:r>
          </a:p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      Severe Coarctation</a:t>
            </a:r>
          </a:p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Aorta &gt;50 mm with BV</a:t>
            </a:r>
          </a:p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Severe Mitral or Aortic Stenosis</a:t>
            </a:r>
          </a:p>
        </p:txBody>
      </p:sp>
    </p:spTree>
    <p:extLst>
      <p:ext uri="{BB962C8B-B14F-4D97-AF65-F5344CB8AC3E}">
        <p14:creationId xmlns:p14="http://schemas.microsoft.com/office/powerpoint/2010/main" val="2303729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653" y="277511"/>
            <a:ext cx="4496186" cy="697903"/>
          </a:xfrm>
        </p:spPr>
        <p:txBody>
          <a:bodyPr/>
          <a:lstStyle/>
          <a:p>
            <a:r>
              <a:rPr lang="en-US" sz="3200" dirty="0"/>
              <a:t>WHO- Risk in pregnancy</a:t>
            </a:r>
            <a:br>
              <a:rPr lang="en-US" sz="3200" dirty="0"/>
            </a:br>
            <a:r>
              <a:rPr lang="en-US" sz="3200" dirty="0"/>
              <a:t>Acquired HD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C0365C8-2902-AE43-850A-5DD6DC7FC5A8}"/>
              </a:ext>
            </a:extLst>
          </p:cNvPr>
          <p:cNvGrpSpPr/>
          <p:nvPr/>
        </p:nvGrpSpPr>
        <p:grpSpPr>
          <a:xfrm>
            <a:off x="-831437" y="2641958"/>
            <a:ext cx="10098519" cy="1381922"/>
            <a:chOff x="-320918" y="2595511"/>
            <a:chExt cx="10098519" cy="1381922"/>
          </a:xfrm>
        </p:grpSpPr>
        <p:grpSp>
          <p:nvGrpSpPr>
            <p:cNvPr id="12" name="Group 11"/>
            <p:cNvGrpSpPr/>
            <p:nvPr/>
          </p:nvGrpSpPr>
          <p:grpSpPr>
            <a:xfrm rot="19509070">
              <a:off x="-320918" y="2595511"/>
              <a:ext cx="10098519" cy="550334"/>
              <a:chOff x="155222" y="4035778"/>
              <a:chExt cx="9058201" cy="733778"/>
            </a:xfrm>
          </p:grpSpPr>
          <p:sp>
            <p:nvSpPr>
              <p:cNvPr id="4" name="Striped Right Arrow 3"/>
              <p:cNvSpPr/>
              <p:nvPr/>
            </p:nvSpPr>
            <p:spPr>
              <a:xfrm>
                <a:off x="155222" y="4035778"/>
                <a:ext cx="9058201" cy="733778"/>
              </a:xfrm>
              <a:prstGeom prst="striped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72798" y="4181413"/>
                <a:ext cx="1687689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Lower risk WHO I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834874" y="4226385"/>
                <a:ext cx="2199654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Extremely High risk – WHO IV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C533D6-AB9D-BE48-80A1-318DF171C430}"/>
                </a:ext>
              </a:extLst>
            </p:cNvPr>
            <p:cNvSpPr txBox="1"/>
            <p:nvPr/>
          </p:nvSpPr>
          <p:spPr>
            <a:xfrm rot="19470435">
              <a:off x="2292848" y="3677351"/>
              <a:ext cx="212495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Moderate risk WHO II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5EC098F-FF88-C647-81AC-F8C0E65F17AD}"/>
              </a:ext>
            </a:extLst>
          </p:cNvPr>
          <p:cNvSpPr txBox="1"/>
          <p:nvPr/>
        </p:nvSpPr>
        <p:spPr>
          <a:xfrm>
            <a:off x="0" y="4044018"/>
            <a:ext cx="2283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No detectable increased risk mortality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BC7DDD-888E-8548-9164-D29E5E984910}"/>
              </a:ext>
            </a:extLst>
          </p:cNvPr>
          <p:cNvSpPr txBox="1"/>
          <p:nvPr/>
        </p:nvSpPr>
        <p:spPr>
          <a:xfrm>
            <a:off x="699845" y="2682242"/>
            <a:ext cx="3258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Small increased risk mortality or moderate increase morbidity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0F6498-5350-6A40-B9C3-BBA047D52939}"/>
              </a:ext>
            </a:extLst>
          </p:cNvPr>
          <p:cNvSpPr txBox="1"/>
          <p:nvPr/>
        </p:nvSpPr>
        <p:spPr>
          <a:xfrm>
            <a:off x="5012284" y="12637"/>
            <a:ext cx="3110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Extremely high risk mortality morbidity</a:t>
            </a:r>
          </a:p>
          <a:p>
            <a:r>
              <a:rPr lang="en-US" sz="2000" dirty="0">
                <a:solidFill>
                  <a:srgbClr val="FFC000"/>
                </a:solidFill>
              </a:rPr>
              <a:t>Contraindicated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A24594-793A-CA40-9EE1-6F94D8065DCC}"/>
              </a:ext>
            </a:extLst>
          </p:cNvPr>
          <p:cNvSpPr txBox="1"/>
          <p:nvPr/>
        </p:nvSpPr>
        <p:spPr>
          <a:xfrm>
            <a:off x="2508597" y="1547656"/>
            <a:ext cx="3418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Significantly increased risk mortality or morbidity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B5D5C3-1EEA-E243-B93B-D3A00BE84CCF}"/>
              </a:ext>
            </a:extLst>
          </p:cNvPr>
          <p:cNvSpPr txBox="1"/>
          <p:nvPr/>
        </p:nvSpPr>
        <p:spPr>
          <a:xfrm>
            <a:off x="4421677" y="2426918"/>
            <a:ext cx="4236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	  Mechanical valves</a:t>
            </a:r>
          </a:p>
          <a:p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</a:t>
            </a:r>
            <a:r>
              <a:rPr lang="en-US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Marfan’s</a:t>
            </a: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w/ aortic dilation 40-45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826B1D-DB12-9845-86D6-02E66968CDB2}"/>
              </a:ext>
            </a:extLst>
          </p:cNvPr>
          <p:cNvSpPr txBox="1"/>
          <p:nvPr/>
        </p:nvSpPr>
        <p:spPr>
          <a:xfrm>
            <a:off x="1936691" y="3375468"/>
            <a:ext cx="59466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				Most arrhythmias</a:t>
            </a:r>
          </a:p>
          <a:p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			LV impairment</a:t>
            </a:r>
          </a:p>
          <a:p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		Hypertrophic cardiomyopathy</a:t>
            </a:r>
          </a:p>
          <a:p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	Non-WHO I valve disease</a:t>
            </a:r>
          </a:p>
          <a:p>
            <a:r>
              <a:rPr lang="en-US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Marfan’s</a:t>
            </a: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w/o aortic dilation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AA3FE5-562A-F346-807E-4014D4169941}"/>
              </a:ext>
            </a:extLst>
          </p:cNvPr>
          <p:cNvSpPr txBox="1"/>
          <p:nvPr/>
        </p:nvSpPr>
        <p:spPr>
          <a:xfrm>
            <a:off x="177523" y="5242728"/>
            <a:ext cx="4749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	       Mild Pulmonary Stenosis</a:t>
            </a:r>
          </a:p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   MVP</a:t>
            </a:r>
          </a:p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Occasional ectopy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57ADEB-CC94-D148-9447-57E18FF0F754}"/>
              </a:ext>
            </a:extLst>
          </p:cNvPr>
          <p:cNvSpPr txBox="1"/>
          <p:nvPr/>
        </p:nvSpPr>
        <p:spPr>
          <a:xfrm rot="19470435">
            <a:off x="3847553" y="2303345"/>
            <a:ext cx="21249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High risk WHO III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E9415C-8229-9C4E-97A9-64A05931828B}"/>
              </a:ext>
            </a:extLst>
          </p:cNvPr>
          <p:cNvSpPr txBox="1"/>
          <p:nvPr/>
        </p:nvSpPr>
        <p:spPr>
          <a:xfrm>
            <a:off x="5957808" y="1028300"/>
            <a:ext cx="3526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	          PHTN</a:t>
            </a:r>
          </a:p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Marfan’s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w/ aortic &gt;45</a:t>
            </a:r>
          </a:p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h/o PPCM w/ residual LV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dysf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LVEF &lt;30%/NYHA III/IV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1554D7-022B-FE45-9DD8-E2C30F5011FF}"/>
              </a:ext>
            </a:extLst>
          </p:cNvPr>
          <p:cNvSpPr txBox="1"/>
          <p:nvPr/>
        </p:nvSpPr>
        <p:spPr>
          <a:xfrm>
            <a:off x="5646057" y="5130517"/>
            <a:ext cx="3355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	  ???</a:t>
            </a:r>
          </a:p>
          <a:p>
            <a:pPr algn="ctr"/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Prior MI or stenting</a:t>
            </a:r>
          </a:p>
          <a:p>
            <a:pPr algn="ctr"/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Recover PPCM but was &lt;20%</a:t>
            </a:r>
          </a:p>
        </p:txBody>
      </p:sp>
    </p:spTree>
    <p:extLst>
      <p:ext uri="{BB962C8B-B14F-4D97-AF65-F5344CB8AC3E}">
        <p14:creationId xmlns:p14="http://schemas.microsoft.com/office/powerpoint/2010/main" val="2497696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A36F3-4D32-F845-9E15-524292961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88" y="219864"/>
            <a:ext cx="89154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Overall Maternal Cardiac Event Rate in Pregnancy by WHO Class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179B1B5F-3429-5642-8C57-B114AF0937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053910"/>
              </p:ext>
            </p:extLst>
          </p:nvPr>
        </p:nvGraphicFramePr>
        <p:xfrm>
          <a:off x="457200" y="1809751"/>
          <a:ext cx="7840266" cy="3642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EF9A3AD-9DEF-AB40-9DBF-841D21AF0E39}"/>
              </a:ext>
            </a:extLst>
          </p:cNvPr>
          <p:cNvSpPr txBox="1"/>
          <p:nvPr/>
        </p:nvSpPr>
        <p:spPr>
          <a:xfrm>
            <a:off x="4034972" y="6329974"/>
            <a:ext cx="49203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Silversides et al. Outcomes of Pregnancy in Women With Heart Disease JACC 2018. 71(21):2419–30 </a:t>
            </a:r>
          </a:p>
        </p:txBody>
      </p:sp>
    </p:spTree>
    <p:extLst>
      <p:ext uri="{BB962C8B-B14F-4D97-AF65-F5344CB8AC3E}">
        <p14:creationId xmlns:p14="http://schemas.microsoft.com/office/powerpoint/2010/main" val="2144981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" y="1203992"/>
            <a:ext cx="9017000" cy="4369493"/>
          </a:xfrm>
          <a:effectLst>
            <a:outerShdw blurRad="63500"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3200" dirty="0">
                <a:solidFill>
                  <a:schemeClr val="bg1"/>
                </a:solidFill>
                <a:cs typeface="+mn-cs"/>
              </a:rPr>
              <a:t>Prospective observational data on heart disease in pregnancy (</a:t>
            </a:r>
            <a:r>
              <a:rPr lang="en-US" sz="3200" b="1" dirty="0">
                <a:solidFill>
                  <a:schemeClr val="bg1"/>
                </a:solidFill>
                <a:latin typeface="Calibri"/>
                <a:cs typeface="Calibri"/>
              </a:rPr>
              <a:t>CARPREG</a:t>
            </a:r>
            <a:r>
              <a:rPr lang="en-US" sz="3200" dirty="0">
                <a:solidFill>
                  <a:schemeClr val="bg1"/>
                </a:solidFill>
                <a:cs typeface="+mn-cs"/>
              </a:rPr>
              <a:t>)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sz="3200" dirty="0">
              <a:solidFill>
                <a:schemeClr val="bg1"/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3200" dirty="0">
                <a:solidFill>
                  <a:schemeClr val="bg1"/>
                </a:solidFill>
              </a:rPr>
              <a:t>Few patients with CHD included</a:t>
            </a:r>
          </a:p>
          <a:p>
            <a:pPr lvl="1">
              <a:defRPr/>
            </a:pPr>
            <a:r>
              <a:rPr lang="en-US" sz="3200" dirty="0">
                <a:solidFill>
                  <a:schemeClr val="bg1"/>
                </a:solidFill>
                <a:cs typeface="+mn-cs"/>
              </a:rPr>
              <a:t>562 women with 599 pregnancies</a:t>
            </a:r>
          </a:p>
          <a:p>
            <a:pPr lvl="1">
              <a:defRPr/>
            </a:pPr>
            <a:r>
              <a:rPr lang="en-US" sz="3200" dirty="0">
                <a:solidFill>
                  <a:schemeClr val="bg1"/>
                </a:solidFill>
                <a:cs typeface="+mn-cs"/>
              </a:rPr>
              <a:t>13% of pregnancies complicated</a:t>
            </a:r>
          </a:p>
          <a:p>
            <a:pPr lvl="2">
              <a:defRPr/>
            </a:pPr>
            <a:r>
              <a:rPr lang="en-US" sz="2800" dirty="0">
                <a:solidFill>
                  <a:schemeClr val="bg1"/>
                </a:solidFill>
              </a:rPr>
              <a:t>Pulmonary edema, arrhythmia, stroke, cardiac death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7000" y="89663"/>
            <a:ext cx="850118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w Cen MT" panose="020B0602020104020603" pitchFamily="34" charset="0"/>
                <a:ea typeface="Geneva" pitchFamily="121" charset="-128"/>
                <a:cs typeface="Tw Cen MT" panose="020B06020201040206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entury Gothic" pitchFamily="34" charset="0"/>
                <a:ea typeface="Geneva" pitchFamily="121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entury Gothic" pitchFamily="34" charset="0"/>
                <a:ea typeface="Geneva" pitchFamily="121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entury Gothic" pitchFamily="34" charset="0"/>
                <a:ea typeface="Geneva" pitchFamily="121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entury Gothic" pitchFamily="34" charset="0"/>
                <a:ea typeface="Geneva" pitchFamily="12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entury Gothic" pitchFamily="34" charset="0"/>
                <a:ea typeface="Geneva" pitchFamily="121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entury Gothic" pitchFamily="34" charset="0"/>
                <a:ea typeface="Geneva" pitchFamily="121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entury Gothic" pitchFamily="34" charset="0"/>
                <a:ea typeface="Geneva" pitchFamily="121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entury Gothic" pitchFamily="34" charset="0"/>
                <a:ea typeface="Geneva" pitchFamily="121" charset="-128"/>
              </a:defRPr>
            </a:lvl9pPr>
          </a:lstStyle>
          <a:p>
            <a:pPr>
              <a:defRPr/>
            </a:pPr>
            <a:r>
              <a:rPr lang="en-US" sz="4400" b="1" dirty="0"/>
              <a:t>Pregnancy Outcome in CV Disease</a:t>
            </a:r>
            <a:endParaRPr lang="en-US" sz="4400" b="1" dirty="0">
              <a:cs typeface="+mj-cs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30408" y="6463348"/>
            <a:ext cx="31180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1600" dirty="0">
                <a:latin typeface="Tw Cen MT" panose="020B0602020104020603" pitchFamily="34" charset="0"/>
                <a:cs typeface="+mn-cs"/>
              </a:rPr>
              <a:t>Siu SC et al: Circulation 2001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022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527B5E-442E-DA4E-941D-78F9FEEE188E}"/>
              </a:ext>
            </a:extLst>
          </p:cNvPr>
          <p:cNvSpPr/>
          <p:nvPr/>
        </p:nvSpPr>
        <p:spPr bwMode="auto">
          <a:xfrm>
            <a:off x="4822091" y="2583572"/>
            <a:ext cx="3626370" cy="373410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ゴシック" pitchFamily="-92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16889"/>
            <a:ext cx="9144000" cy="5449233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Risk factors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Prior CHF, TIA, stroke or arrhythmia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Baseline NYHA class &gt;II or cyanosis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Left heart obstruction</a:t>
            </a: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MVA &lt; 2, AVA &lt; 1.5</a:t>
            </a: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LVOT grad &gt;30 mmHg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EF &lt;40%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931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Predictors of Cardiac Events</a:t>
            </a: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84752152"/>
              </p:ext>
            </p:extLst>
          </p:nvPr>
        </p:nvGraphicFramePr>
        <p:xfrm>
          <a:off x="4822091" y="2431080"/>
          <a:ext cx="3330811" cy="3745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Chart" r:id="rId3" imgW="2743200" imgH="3086100" progId="MSGraph.Chart.8">
                  <p:embed followColorScheme="full"/>
                </p:oleObj>
              </mc:Choice>
              <mc:Fallback>
                <p:oleObj name="Chart" r:id="rId3" imgW="2743200" imgH="3086100" progId="MSGraph.Chart.8">
                  <p:embed followColorScheme="full"/>
                  <p:pic>
                    <p:nvPicPr>
                      <p:cNvPr id="4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2091" y="2431080"/>
                        <a:ext cx="3330811" cy="3745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23665" y="2989578"/>
            <a:ext cx="147879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1B2775"/>
                    </a:gs>
                    <a:gs pos="100000">
                      <a:srgbClr val="101747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600" dirty="0">
                <a:latin typeface="Tw Cen MT" panose="020B0602020104020603" pitchFamily="34" charset="0"/>
                <a:ea typeface="MS PGothic" charset="0"/>
                <a:cs typeface="MS PGothic" charset="0"/>
              </a:rPr>
              <a:t>Cardiac Event 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>
                <a:latin typeface="Tw Cen MT" panose="020B0602020104020603" pitchFamily="34" charset="0"/>
                <a:ea typeface="MS PGothic" charset="0"/>
                <a:cs typeface="MS PGothic" charset="0"/>
              </a:rPr>
              <a:t>Rate (% </a:t>
            </a:r>
            <a:r>
              <a:rPr lang="en-US" sz="1600" dirty="0" err="1">
                <a:latin typeface="Tw Cen MT" panose="020B0602020104020603" pitchFamily="34" charset="0"/>
                <a:ea typeface="MS PGothic" charset="0"/>
                <a:cs typeface="MS PGothic" charset="0"/>
              </a:rPr>
              <a:t>preg</a:t>
            </a:r>
            <a:r>
              <a:rPr lang="en-US" sz="1600" dirty="0">
                <a:latin typeface="Tw Cen MT" panose="020B0602020104020603" pitchFamily="34" charset="0"/>
                <a:ea typeface="MS PGothic" charset="0"/>
                <a:cs typeface="MS PGothic" charset="0"/>
              </a:rPr>
              <a:t>)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885016" y="3124377"/>
            <a:ext cx="165100" cy="1651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w Cen MT" panose="020B0602020104020603" pitchFamily="34" charset="0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168416" y="5866067"/>
            <a:ext cx="3189287" cy="40011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dirty="0">
                <a:latin typeface="Tw Cen MT" panose="020B0602020104020603" pitchFamily="34" charset="0"/>
                <a:cs typeface="+mn-cs"/>
              </a:rPr>
              <a:t>Number of predictors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486671" y="6458370"/>
            <a:ext cx="24808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1200" dirty="0">
                <a:latin typeface="Tw Cen MT" panose="020B0602020104020603" pitchFamily="34" charset="0"/>
                <a:cs typeface="+mn-cs"/>
              </a:rPr>
              <a:t>Siu SC et al: Circulation 2001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6F9435D-B09C-1449-ACA5-9FDCEC9381C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84752152"/>
              </p:ext>
            </p:extLst>
          </p:nvPr>
        </p:nvGraphicFramePr>
        <p:xfrm>
          <a:off x="4822091" y="2442876"/>
          <a:ext cx="3330811" cy="3745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Chart" r:id="rId3" imgW="2743200" imgH="3086100" progId="MSGraph.Chart.8">
                  <p:embed followColorScheme="full"/>
                </p:oleObj>
              </mc:Choice>
              <mc:Fallback>
                <p:oleObj name="Chart" r:id="rId3" imgW="2743200" imgH="3086100" progId="MSGraph.Chart.8">
                  <p:embed followColorScheme="full"/>
                  <p:pic>
                    <p:nvPicPr>
                      <p:cNvPr id="4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2091" y="2442876"/>
                        <a:ext cx="3330811" cy="3745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135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A37AF6-99E1-A54C-97A2-1CF5E6E69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431" y="49933"/>
            <a:ext cx="3446041" cy="461067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27728E5-F418-6145-A2C9-3929556C1D32}"/>
              </a:ext>
            </a:extLst>
          </p:cNvPr>
          <p:cNvGrpSpPr/>
          <p:nvPr/>
        </p:nvGrpSpPr>
        <p:grpSpPr>
          <a:xfrm>
            <a:off x="156528" y="1834181"/>
            <a:ext cx="5504684" cy="3168125"/>
            <a:chOff x="336177" y="3202366"/>
            <a:chExt cx="5146095" cy="2820387"/>
          </a:xfrm>
        </p:grpSpPr>
        <p:pic>
          <p:nvPicPr>
            <p:cNvPr id="2050" name="Picture 2" descr="Image result for fingerlakes">
              <a:extLst>
                <a:ext uri="{FF2B5EF4-FFF2-40B4-BE49-F238E27FC236}">
                  <a16:creationId xmlns:a16="http://schemas.microsoft.com/office/drawing/2014/main" id="{EB8CA446-CECE-8546-9AD5-9B900F738E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67" t="14562" r="1620" b="12021"/>
            <a:stretch/>
          </p:blipFill>
          <p:spPr bwMode="auto">
            <a:xfrm>
              <a:off x="336177" y="3202366"/>
              <a:ext cx="5146095" cy="2820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Heart 4">
              <a:extLst>
                <a:ext uri="{FF2B5EF4-FFF2-40B4-BE49-F238E27FC236}">
                  <a16:creationId xmlns:a16="http://schemas.microsoft.com/office/drawing/2014/main" id="{EE1D846C-4D5D-604F-8371-6132533FD58A}"/>
                </a:ext>
              </a:extLst>
            </p:cNvPr>
            <p:cNvSpPr/>
            <p:nvPr/>
          </p:nvSpPr>
          <p:spPr bwMode="auto">
            <a:xfrm>
              <a:off x="1627095" y="3993777"/>
              <a:ext cx="134470" cy="147917"/>
            </a:xfrm>
            <a:prstGeom prst="hear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ゴシック" pitchFamily="-92" charset="-128"/>
              </a:endParaRPr>
            </a:p>
          </p:txBody>
        </p:sp>
      </p:grpSp>
      <p:pic>
        <p:nvPicPr>
          <p:cNvPr id="2052" name="Picture 4" descr="Image result for ice climb taughannock falls ny">
            <a:extLst>
              <a:ext uri="{FF2B5EF4-FFF2-40B4-BE49-F238E27FC236}">
                <a16:creationId xmlns:a16="http://schemas.microsoft.com/office/drawing/2014/main" id="{8A93130C-33D9-9941-B122-BACF1A8E4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156" y="4660606"/>
            <a:ext cx="2852245" cy="219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9314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825" y="189741"/>
            <a:ext cx="8956584" cy="5920613"/>
          </a:xfrm>
          <a:effectLst>
            <a:outerShdw blurRad="63500"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30000"/>
              </a:lnSpc>
              <a:defRPr/>
            </a:pPr>
            <a:r>
              <a:rPr lang="en-US" sz="3200" dirty="0">
                <a:solidFill>
                  <a:schemeClr val="bg1"/>
                </a:solidFill>
              </a:rPr>
              <a:t>ZAHARA study</a:t>
            </a:r>
          </a:p>
          <a:p>
            <a:pPr lvl="1">
              <a:lnSpc>
                <a:spcPct val="130000"/>
              </a:lnSpc>
              <a:defRPr/>
            </a:pPr>
            <a:r>
              <a:rPr lang="en-US" sz="3200" dirty="0">
                <a:solidFill>
                  <a:schemeClr val="bg1"/>
                </a:solidFill>
                <a:cs typeface="+mn-cs"/>
              </a:rPr>
              <a:t>Observational data on CHD in pregnancy</a:t>
            </a:r>
          </a:p>
          <a:p>
            <a:pPr lvl="2">
              <a:lnSpc>
                <a:spcPct val="130000"/>
              </a:lnSpc>
              <a:defRPr/>
            </a:pPr>
            <a:r>
              <a:rPr lang="en-US" sz="2800" dirty="0">
                <a:solidFill>
                  <a:schemeClr val="bg1"/>
                </a:solidFill>
              </a:rPr>
              <a:t>1802 women, 1302 completed pregnancies</a:t>
            </a:r>
          </a:p>
          <a:p>
            <a:pPr lvl="1">
              <a:lnSpc>
                <a:spcPct val="130000"/>
              </a:lnSpc>
            </a:pPr>
            <a:r>
              <a:rPr lang="en-US" sz="3200" dirty="0">
                <a:solidFill>
                  <a:schemeClr val="bg1"/>
                </a:solidFill>
              </a:rPr>
              <a:t>Cardiac complications in 7.6% </a:t>
            </a:r>
          </a:p>
          <a:p>
            <a:pPr lvl="1">
              <a:lnSpc>
                <a:spcPct val="130000"/>
              </a:lnSpc>
            </a:pPr>
            <a:r>
              <a:rPr lang="en-US" sz="3200" dirty="0">
                <a:solidFill>
                  <a:schemeClr val="bg1"/>
                </a:solidFill>
              </a:rPr>
              <a:t>Most common CV complications</a:t>
            </a:r>
          </a:p>
          <a:p>
            <a:pPr lvl="2">
              <a:lnSpc>
                <a:spcPct val="130000"/>
              </a:lnSpc>
              <a:tabLst>
                <a:tab pos="919163" algn="l"/>
                <a:tab pos="1824038" algn="l"/>
                <a:tab pos="2744788" algn="l"/>
                <a:tab pos="3255963" algn="l"/>
              </a:tabLst>
              <a:defRPr/>
            </a:pPr>
            <a:r>
              <a:rPr lang="en-US" sz="2800" dirty="0">
                <a:solidFill>
                  <a:schemeClr val="bg1"/>
                </a:solidFill>
              </a:rPr>
              <a:t>Arrhythmias 		4.7%</a:t>
            </a:r>
          </a:p>
          <a:p>
            <a:pPr lvl="2">
              <a:lnSpc>
                <a:spcPct val="130000"/>
              </a:lnSpc>
              <a:tabLst>
                <a:tab pos="919163" algn="l"/>
                <a:tab pos="1824038" algn="l"/>
                <a:tab pos="2744788" algn="l"/>
                <a:tab pos="3255963" algn="l"/>
              </a:tabLst>
              <a:defRPr/>
            </a:pPr>
            <a:r>
              <a:rPr lang="en-US" sz="2800" dirty="0">
                <a:solidFill>
                  <a:schemeClr val="bg1"/>
                </a:solidFill>
              </a:rPr>
              <a:t>Heart failure 	1.6%</a:t>
            </a:r>
          </a:p>
          <a:p>
            <a:pPr marL="914400" lvl="2" indent="0">
              <a:lnSpc>
                <a:spcPct val="130000"/>
              </a:lnSpc>
              <a:buNone/>
              <a:tabLst>
                <a:tab pos="919163" algn="l"/>
                <a:tab pos="1824038" algn="l"/>
                <a:tab pos="2744788" algn="l"/>
                <a:tab pos="3255963" algn="l"/>
              </a:tabLs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2632" y="6458262"/>
            <a:ext cx="3286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Drenthen</a:t>
            </a:r>
            <a:r>
              <a:rPr lang="en-US" sz="1600" dirty="0"/>
              <a:t> et al: </a:t>
            </a:r>
            <a:r>
              <a:rPr lang="en-US" sz="1600" dirty="0" err="1"/>
              <a:t>Eur</a:t>
            </a:r>
            <a:r>
              <a:rPr lang="en-US" sz="1600" dirty="0"/>
              <a:t> Heart J 2010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176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2610"/>
            <a:ext cx="9059409" cy="685800"/>
          </a:xfrm>
        </p:spPr>
        <p:txBody>
          <a:bodyPr/>
          <a:lstStyle/>
          <a:p>
            <a:r>
              <a:rPr lang="en-US" sz="3600" b="1" dirty="0"/>
              <a:t>Predictors of Maternal CV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473" y="928410"/>
            <a:ext cx="8895936" cy="5327247"/>
          </a:xfrm>
        </p:spPr>
        <p:txBody>
          <a:bodyPr/>
          <a:lstStyle/>
          <a:p>
            <a:pPr lvl="1">
              <a:lnSpc>
                <a:spcPct val="130000"/>
              </a:lnSpc>
              <a:tabLst>
                <a:tab pos="919163" algn="l"/>
                <a:tab pos="1824038" algn="l"/>
                <a:tab pos="2744788" algn="l"/>
                <a:tab pos="3255963" algn="l"/>
              </a:tabLst>
              <a:defRPr/>
            </a:pPr>
            <a:r>
              <a:rPr lang="en-US" sz="3200" dirty="0">
                <a:solidFill>
                  <a:schemeClr val="bg1"/>
                </a:solidFill>
              </a:rPr>
              <a:t>Cyanotic heart disease (p &lt; 0.0001)</a:t>
            </a:r>
          </a:p>
          <a:p>
            <a:pPr lvl="1">
              <a:lnSpc>
                <a:spcPct val="130000"/>
              </a:lnSpc>
              <a:tabLst>
                <a:tab pos="919163" algn="l"/>
                <a:tab pos="1824038" algn="l"/>
                <a:tab pos="2744788" algn="l"/>
                <a:tab pos="3255963" algn="l"/>
              </a:tabLst>
              <a:defRPr/>
            </a:pPr>
            <a:r>
              <a:rPr lang="en-US" sz="3200" dirty="0">
                <a:solidFill>
                  <a:schemeClr val="bg1"/>
                </a:solidFill>
              </a:rPr>
              <a:t>Cardiac meds pre-pregnancy (p &lt; 0.0001)</a:t>
            </a:r>
          </a:p>
          <a:p>
            <a:pPr lvl="1">
              <a:lnSpc>
                <a:spcPct val="130000"/>
              </a:lnSpc>
              <a:tabLst>
                <a:tab pos="919163" algn="l"/>
                <a:tab pos="1824038" algn="l"/>
                <a:tab pos="2744788" algn="l"/>
                <a:tab pos="3255963" algn="l"/>
              </a:tabLst>
              <a:defRPr/>
            </a:pPr>
            <a:r>
              <a:rPr lang="en-US" sz="3200" dirty="0">
                <a:solidFill>
                  <a:schemeClr val="bg1"/>
                </a:solidFill>
              </a:rPr>
              <a:t>Left heart obstruction (p &lt; 0.0001)</a:t>
            </a:r>
          </a:p>
          <a:p>
            <a:pPr lvl="1">
              <a:lnSpc>
                <a:spcPct val="130000"/>
              </a:lnSpc>
              <a:tabLst>
                <a:tab pos="919163" algn="l"/>
                <a:tab pos="1824038" algn="l"/>
                <a:tab pos="2744788" algn="l"/>
                <a:tab pos="3255963" algn="l"/>
              </a:tabLst>
              <a:defRPr/>
            </a:pPr>
            <a:r>
              <a:rPr lang="en-US" sz="3200" dirty="0">
                <a:solidFill>
                  <a:schemeClr val="bg1"/>
                </a:solidFill>
              </a:rPr>
              <a:t>Mechanical valve prosthesis (p = 0.0014)</a:t>
            </a:r>
          </a:p>
          <a:p>
            <a:pPr lvl="1">
              <a:lnSpc>
                <a:spcPct val="130000"/>
              </a:lnSpc>
              <a:tabLst>
                <a:tab pos="919163" algn="l"/>
                <a:tab pos="1824038" algn="l"/>
                <a:tab pos="2744788" algn="l"/>
                <a:tab pos="3255963" algn="l"/>
              </a:tabLst>
              <a:defRPr/>
            </a:pPr>
            <a:r>
              <a:rPr lang="en-US" sz="3200" dirty="0">
                <a:solidFill>
                  <a:schemeClr val="bg1"/>
                </a:solidFill>
              </a:rPr>
              <a:t>Systemic or pulmonary AV valve regurgitation related to complex CHD (p = 0.03)</a:t>
            </a:r>
          </a:p>
          <a:p>
            <a:pPr marL="457200" lvl="1" indent="0">
              <a:lnSpc>
                <a:spcPct val="130000"/>
              </a:lnSpc>
              <a:buNone/>
              <a:tabLst>
                <a:tab pos="919163" algn="l"/>
                <a:tab pos="1824038" algn="l"/>
                <a:tab pos="2744788" algn="l"/>
                <a:tab pos="3255963" algn="l"/>
              </a:tabLst>
              <a:defRPr/>
            </a:pPr>
            <a:endParaRPr lang="en-US" sz="32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2632" y="6458262"/>
            <a:ext cx="3286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Drenthen</a:t>
            </a:r>
            <a:r>
              <a:rPr lang="en-US" sz="1600" dirty="0"/>
              <a:t> et al: </a:t>
            </a:r>
            <a:r>
              <a:rPr lang="en-US" sz="1600" dirty="0" err="1"/>
              <a:t>Eur</a:t>
            </a:r>
            <a:r>
              <a:rPr lang="en-US" sz="1600" dirty="0"/>
              <a:t> Heart J 2010</a:t>
            </a:r>
          </a:p>
        </p:txBody>
      </p:sp>
    </p:spTree>
    <p:extLst>
      <p:ext uri="{BB962C8B-B14F-4D97-AF65-F5344CB8AC3E}">
        <p14:creationId xmlns:p14="http://schemas.microsoft.com/office/powerpoint/2010/main" val="133269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5484"/>
            <a:ext cx="8769875" cy="1370013"/>
          </a:xfrm>
        </p:spPr>
        <p:txBody>
          <a:bodyPr/>
          <a:lstStyle/>
          <a:p>
            <a:r>
              <a:rPr lang="en-US" b="1" dirty="0"/>
              <a:t>Modified Risk Score of CV Complications During Pregnancy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263" y="1617120"/>
            <a:ext cx="8350612" cy="3008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lnSpc>
                <a:spcPct val="90000"/>
              </a:lnSpc>
              <a:spcBef>
                <a:spcPts val="300"/>
              </a:spcBef>
              <a:buAutoNum type="arabicPeriod"/>
              <a:tabLst>
                <a:tab pos="2973388" algn="l"/>
              </a:tabLst>
            </a:pPr>
            <a:r>
              <a:rPr lang="en-US" sz="2000" dirty="0">
                <a:solidFill>
                  <a:schemeClr val="bg1"/>
                </a:solidFill>
              </a:rPr>
              <a:t> History of arrhythmias	     					1.50 points</a:t>
            </a:r>
          </a:p>
          <a:p>
            <a:pPr marL="174625" indent="-174625">
              <a:lnSpc>
                <a:spcPct val="90000"/>
              </a:lnSpc>
              <a:spcBef>
                <a:spcPts val="300"/>
              </a:spcBef>
              <a:buAutoNum type="arabicPeriod"/>
              <a:tabLst>
                <a:tab pos="2973388" algn="l"/>
              </a:tabLst>
            </a:pPr>
            <a:r>
              <a:rPr lang="en-US" sz="2000" dirty="0">
                <a:solidFill>
                  <a:schemeClr val="bg1"/>
                </a:solidFill>
              </a:rPr>
              <a:t> Cardiac medication before pregnancy	    			1.50 points</a:t>
            </a:r>
          </a:p>
          <a:p>
            <a:pPr marL="174625" indent="-174625">
              <a:lnSpc>
                <a:spcPct val="90000"/>
              </a:lnSpc>
              <a:spcBef>
                <a:spcPts val="300"/>
              </a:spcBef>
              <a:buAutoNum type="arabicPeriod"/>
              <a:tabLst>
                <a:tab pos="2973388" algn="l"/>
              </a:tabLst>
            </a:pPr>
            <a:r>
              <a:rPr lang="en-US" sz="2000" dirty="0">
                <a:solidFill>
                  <a:schemeClr val="bg1"/>
                </a:solidFill>
              </a:rPr>
              <a:t> NYHA class prior to pregnancy ≥1	      			0.75 points</a:t>
            </a:r>
          </a:p>
          <a:p>
            <a:pPr marL="174625" indent="-174625">
              <a:lnSpc>
                <a:spcPct val="90000"/>
              </a:lnSpc>
              <a:spcBef>
                <a:spcPts val="300"/>
              </a:spcBef>
              <a:buAutoNum type="arabicPeriod"/>
              <a:tabLst>
                <a:tab pos="2973388" algn="l"/>
              </a:tabLst>
            </a:pPr>
            <a:r>
              <a:rPr lang="en-US" sz="2000" dirty="0">
                <a:solidFill>
                  <a:schemeClr val="bg1"/>
                </a:solidFill>
              </a:rPr>
              <a:t> LHD (PG &gt;50 mm Hg or AVA &lt;1.0 cm</a:t>
            </a:r>
            <a:r>
              <a:rPr lang="en-US" sz="2000" baseline="30000" dirty="0">
                <a:solidFill>
                  <a:schemeClr val="bg1"/>
                </a:solidFill>
              </a:rPr>
              <a:t>2</a:t>
            </a:r>
            <a:r>
              <a:rPr lang="en-US" sz="2000" dirty="0">
                <a:solidFill>
                  <a:schemeClr val="bg1"/>
                </a:solidFill>
              </a:rPr>
              <a:t>)	    		2.50 points</a:t>
            </a:r>
          </a:p>
          <a:p>
            <a:pPr marL="174625" indent="-174625">
              <a:lnSpc>
                <a:spcPct val="90000"/>
              </a:lnSpc>
              <a:spcBef>
                <a:spcPts val="300"/>
              </a:spcBef>
              <a:buAutoNum type="arabicPeriod"/>
              <a:tabLst>
                <a:tab pos="2973388" algn="l"/>
              </a:tabLst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Syst</a:t>
            </a:r>
            <a:r>
              <a:rPr lang="en-US" sz="2000" dirty="0">
                <a:solidFill>
                  <a:schemeClr val="bg1"/>
                </a:solidFill>
              </a:rPr>
              <a:t> AV valve regurgitation (moderate/severe)		0.75 points</a:t>
            </a:r>
          </a:p>
          <a:p>
            <a:pPr marL="174625" indent="-174625">
              <a:lnSpc>
                <a:spcPct val="90000"/>
              </a:lnSpc>
              <a:spcBef>
                <a:spcPts val="300"/>
              </a:spcBef>
              <a:buAutoNum type="arabicPeriod"/>
              <a:tabLst>
                <a:tab pos="2973388" algn="l"/>
              </a:tabLst>
            </a:pPr>
            <a:r>
              <a:rPr lang="en-US" sz="2000" dirty="0" err="1">
                <a:solidFill>
                  <a:schemeClr val="bg1"/>
                </a:solidFill>
              </a:rPr>
              <a:t>Pulm</a:t>
            </a:r>
            <a:r>
              <a:rPr lang="en-US" sz="2000" dirty="0">
                <a:solidFill>
                  <a:schemeClr val="bg1"/>
                </a:solidFill>
              </a:rPr>
              <a:t> AV valve regurgitation (moderate/severe		0.75 points</a:t>
            </a:r>
          </a:p>
          <a:p>
            <a:pPr marL="174625" indent="-174625">
              <a:lnSpc>
                <a:spcPct val="90000"/>
              </a:lnSpc>
              <a:spcBef>
                <a:spcPts val="300"/>
              </a:spcBef>
              <a:buAutoNum type="arabicPeriod"/>
              <a:tabLst>
                <a:tab pos="2973388" algn="l"/>
              </a:tabLst>
            </a:pPr>
            <a:r>
              <a:rPr lang="en-US" sz="2000" dirty="0">
                <a:solidFill>
                  <a:schemeClr val="bg1"/>
                </a:solidFill>
              </a:rPr>
              <a:t>Mechanical valve prosthesis	      					4.25 points</a:t>
            </a:r>
          </a:p>
          <a:p>
            <a:pPr marL="174625" indent="-174625">
              <a:lnSpc>
                <a:spcPct val="90000"/>
              </a:lnSpc>
              <a:spcBef>
                <a:spcPts val="300"/>
              </a:spcBef>
              <a:buAutoNum type="arabicPeriod"/>
              <a:tabLst>
                <a:tab pos="2973388" algn="l"/>
              </a:tabLst>
            </a:pPr>
            <a:r>
              <a:rPr lang="en-US" sz="2000" dirty="0">
                <a:solidFill>
                  <a:schemeClr val="bg1"/>
                </a:solidFill>
              </a:rPr>
              <a:t>Cyanotic heart disease (corrected/uncorrected)		1.00 points</a:t>
            </a:r>
          </a:p>
          <a:p>
            <a:pPr>
              <a:lnSpc>
                <a:spcPct val="90000"/>
              </a:lnSpc>
              <a:spcBef>
                <a:spcPts val="1200"/>
              </a:spcBef>
              <a:tabLst>
                <a:tab pos="2973388" algn="l"/>
              </a:tabLst>
            </a:pPr>
            <a:r>
              <a:rPr lang="en-US" sz="2000" dirty="0">
                <a:solidFill>
                  <a:schemeClr val="bg1"/>
                </a:solidFill>
              </a:rPr>
              <a:t>Total number of points 0-13 points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19263" y="4215453"/>
            <a:ext cx="3609892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213254" y="2133910"/>
            <a:ext cx="53304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72632" y="6458262"/>
            <a:ext cx="3286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Drenthen</a:t>
            </a:r>
            <a:r>
              <a:rPr lang="en-US" sz="1600" dirty="0"/>
              <a:t> et al: </a:t>
            </a:r>
            <a:r>
              <a:rPr lang="en-US" sz="1600" dirty="0" err="1"/>
              <a:t>Eur</a:t>
            </a:r>
            <a:r>
              <a:rPr lang="en-US" sz="1600" dirty="0"/>
              <a:t> Heart J 2010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59FA721-AF38-B743-AEE4-50EEA4DC11D5}"/>
              </a:ext>
            </a:extLst>
          </p:cNvPr>
          <p:cNvCxnSpPr/>
          <p:nvPr/>
        </p:nvCxnSpPr>
        <p:spPr>
          <a:xfrm flipH="1">
            <a:off x="7185005" y="1763795"/>
            <a:ext cx="53304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09B0FE0-0760-764D-9C20-6A924E49CBA9}"/>
              </a:ext>
            </a:extLst>
          </p:cNvPr>
          <p:cNvCxnSpPr/>
          <p:nvPr/>
        </p:nvCxnSpPr>
        <p:spPr>
          <a:xfrm flipH="1">
            <a:off x="7213254" y="3715967"/>
            <a:ext cx="53304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5A5813-990C-454E-A448-A2FDD6718587}"/>
              </a:ext>
            </a:extLst>
          </p:cNvPr>
          <p:cNvCxnSpPr/>
          <p:nvPr/>
        </p:nvCxnSpPr>
        <p:spPr>
          <a:xfrm flipH="1">
            <a:off x="7213254" y="2750767"/>
            <a:ext cx="53304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78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421813-62BC-B24C-89DB-FB630B2ED2EE}"/>
              </a:ext>
            </a:extLst>
          </p:cNvPr>
          <p:cNvSpPr/>
          <p:nvPr/>
        </p:nvSpPr>
        <p:spPr bwMode="auto">
          <a:xfrm>
            <a:off x="0" y="1016000"/>
            <a:ext cx="9144000" cy="525417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ゴシック" pitchFamily="-9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5484"/>
            <a:ext cx="8769875" cy="1370013"/>
          </a:xfrm>
        </p:spPr>
        <p:txBody>
          <a:bodyPr/>
          <a:lstStyle/>
          <a:p>
            <a:r>
              <a:rPr lang="en-US" b="1" dirty="0"/>
              <a:t>Modified Risk Score of CV Complications During Pregnancy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1249745" y="1397000"/>
          <a:ext cx="7235886" cy="3683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504080" y="2734091"/>
            <a:ext cx="305203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Cardiac complications in %  of total number pregnancies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30017" y="5020847"/>
            <a:ext cx="669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Risk score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812" y="5351236"/>
            <a:ext cx="7817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tabLst>
                <a:tab pos="1543050" algn="l"/>
                <a:tab pos="2798763" algn="l"/>
                <a:tab pos="4175125" algn="l"/>
                <a:tab pos="5486400" algn="l"/>
                <a:tab pos="6797675" algn="l"/>
              </a:tabLst>
            </a:pPr>
            <a:r>
              <a:rPr lang="en-US" sz="1200" dirty="0"/>
              <a:t>Pregnancies </a:t>
            </a:r>
            <a:br>
              <a:rPr lang="en-US" sz="1200" dirty="0"/>
            </a:br>
            <a:r>
              <a:rPr lang="en-US" sz="1200" dirty="0"/>
              <a:t>at risk (no.)	828	280	126	58	10</a:t>
            </a: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1543050" algn="l"/>
                <a:tab pos="2798763" algn="l"/>
                <a:tab pos="4230688" algn="l"/>
                <a:tab pos="5486400" algn="l"/>
                <a:tab pos="6797675" algn="l"/>
              </a:tabLst>
            </a:pPr>
            <a:r>
              <a:rPr lang="en-US" sz="1200" dirty="0"/>
              <a:t>Percentage of </a:t>
            </a:r>
            <a:br>
              <a:rPr lang="en-US" sz="1200" dirty="0"/>
            </a:br>
            <a:r>
              <a:rPr lang="en-US" sz="1200" dirty="0"/>
              <a:t>total population	63.6	28.1	6.1	1.4	0.8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12635" y="1512019"/>
            <a:ext cx="4794899" cy="176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lnSpc>
                <a:spcPct val="90000"/>
              </a:lnSpc>
              <a:spcBef>
                <a:spcPts val="300"/>
              </a:spcBef>
              <a:buAutoNum type="arabicPeriod"/>
              <a:tabLst>
                <a:tab pos="2973388" algn="l"/>
              </a:tabLst>
            </a:pPr>
            <a:r>
              <a:rPr lang="en-US" sz="1000" dirty="0"/>
              <a:t>History of arrhythmias	     1.50 points</a:t>
            </a:r>
          </a:p>
          <a:p>
            <a:pPr marL="174625" indent="-174625">
              <a:lnSpc>
                <a:spcPct val="90000"/>
              </a:lnSpc>
              <a:spcBef>
                <a:spcPts val="300"/>
              </a:spcBef>
              <a:buAutoNum type="arabicPeriod"/>
              <a:tabLst>
                <a:tab pos="2973388" algn="l"/>
              </a:tabLst>
            </a:pPr>
            <a:r>
              <a:rPr lang="en-US" sz="1000" dirty="0"/>
              <a:t>Cardiac medication before pregnancy	     1.50 points</a:t>
            </a:r>
          </a:p>
          <a:p>
            <a:pPr marL="174625" indent="-174625">
              <a:lnSpc>
                <a:spcPct val="90000"/>
              </a:lnSpc>
              <a:spcBef>
                <a:spcPts val="300"/>
              </a:spcBef>
              <a:buAutoNum type="arabicPeriod"/>
              <a:tabLst>
                <a:tab pos="2973388" algn="l"/>
              </a:tabLst>
            </a:pPr>
            <a:r>
              <a:rPr lang="en-US" sz="1000" dirty="0"/>
              <a:t>NYHA class prior to pregnancy ≥1	      0.75 points</a:t>
            </a:r>
          </a:p>
          <a:p>
            <a:pPr marL="174625" indent="-174625">
              <a:lnSpc>
                <a:spcPct val="90000"/>
              </a:lnSpc>
              <a:spcBef>
                <a:spcPts val="300"/>
              </a:spcBef>
              <a:buAutoNum type="arabicPeriod"/>
              <a:tabLst>
                <a:tab pos="2973388" algn="l"/>
              </a:tabLst>
            </a:pPr>
            <a:r>
              <a:rPr lang="en-US" sz="1000" dirty="0"/>
              <a:t>LHD (PG &gt;50 mm Hg or AVA &lt;1.0 cm</a:t>
            </a:r>
            <a:r>
              <a:rPr lang="en-US" sz="1000" baseline="30000" dirty="0"/>
              <a:t>2</a:t>
            </a:r>
            <a:r>
              <a:rPr lang="en-US" sz="1000" dirty="0"/>
              <a:t>)	      2.50 points</a:t>
            </a:r>
          </a:p>
          <a:p>
            <a:pPr marL="174625" indent="-174625">
              <a:lnSpc>
                <a:spcPct val="90000"/>
              </a:lnSpc>
              <a:spcBef>
                <a:spcPts val="300"/>
              </a:spcBef>
              <a:buAutoNum type="arabicPeriod"/>
              <a:tabLst>
                <a:tab pos="2973388" algn="l"/>
              </a:tabLst>
            </a:pPr>
            <a:r>
              <a:rPr lang="en-US" sz="1000" dirty="0" err="1"/>
              <a:t>Syst</a:t>
            </a:r>
            <a:r>
              <a:rPr lang="en-US" sz="1000" dirty="0"/>
              <a:t> AV valve regurgitation (moderate/severe)		0.75 points</a:t>
            </a:r>
          </a:p>
          <a:p>
            <a:pPr marL="174625" indent="-174625">
              <a:lnSpc>
                <a:spcPct val="90000"/>
              </a:lnSpc>
              <a:spcBef>
                <a:spcPts val="300"/>
              </a:spcBef>
              <a:buAutoNum type="arabicPeriod"/>
              <a:tabLst>
                <a:tab pos="2973388" algn="l"/>
              </a:tabLst>
            </a:pPr>
            <a:r>
              <a:rPr lang="en-US" sz="1000" dirty="0" err="1"/>
              <a:t>Pulm</a:t>
            </a:r>
            <a:r>
              <a:rPr lang="en-US" sz="1000" dirty="0"/>
              <a:t> AV valve regurgitation (moderate/severe		0.75 points</a:t>
            </a:r>
          </a:p>
          <a:p>
            <a:pPr marL="174625" indent="-174625">
              <a:lnSpc>
                <a:spcPct val="90000"/>
              </a:lnSpc>
              <a:spcBef>
                <a:spcPts val="300"/>
              </a:spcBef>
              <a:buAutoNum type="arabicPeriod"/>
              <a:tabLst>
                <a:tab pos="2973388" algn="l"/>
              </a:tabLst>
            </a:pPr>
            <a:r>
              <a:rPr lang="en-US" sz="1000" dirty="0"/>
              <a:t>Mechanical valve prosthesis	      4.25 points</a:t>
            </a:r>
          </a:p>
          <a:p>
            <a:pPr marL="174625" indent="-174625">
              <a:lnSpc>
                <a:spcPct val="90000"/>
              </a:lnSpc>
              <a:spcBef>
                <a:spcPts val="300"/>
              </a:spcBef>
              <a:buAutoNum type="arabicPeriod"/>
              <a:tabLst>
                <a:tab pos="2973388" algn="l"/>
              </a:tabLst>
            </a:pPr>
            <a:r>
              <a:rPr lang="en-US" sz="1000" dirty="0"/>
              <a:t>Cyanotic heart disease (corrected/uncorrected)		1.00 points</a:t>
            </a:r>
          </a:p>
          <a:p>
            <a:pPr>
              <a:lnSpc>
                <a:spcPct val="90000"/>
              </a:lnSpc>
              <a:spcBef>
                <a:spcPts val="1200"/>
              </a:spcBef>
              <a:tabLst>
                <a:tab pos="2973388" algn="l"/>
              </a:tabLst>
            </a:pPr>
            <a:r>
              <a:rPr lang="en-US" sz="1000" dirty="0"/>
              <a:t>Total number of points 0-13 points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900362" y="2981739"/>
            <a:ext cx="360989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72632" y="6458262"/>
            <a:ext cx="3286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Drenthen</a:t>
            </a:r>
            <a:r>
              <a:rPr lang="en-US" sz="1600" dirty="0"/>
              <a:t> et al: </a:t>
            </a:r>
            <a:r>
              <a:rPr lang="en-US" sz="1600" dirty="0" err="1"/>
              <a:t>Eur</a:t>
            </a:r>
            <a:r>
              <a:rPr lang="en-US" sz="1600" dirty="0"/>
              <a:t> Heart J 2010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45647" y="3543659"/>
            <a:ext cx="360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92717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43D9F2-2CE5-9644-8FFA-4221CAFF741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95659" y="267053"/>
            <a:ext cx="7773988" cy="51435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CARPREG II Score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81B0F7-2593-6C4E-9438-A32E2702C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941"/>
            <a:ext cx="9165306" cy="3780688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7C613C-C5C3-8E49-848F-AE9F423A0397}"/>
              </a:ext>
            </a:extLst>
          </p:cNvPr>
          <p:cNvSpPr txBox="1"/>
          <p:nvPr/>
        </p:nvSpPr>
        <p:spPr>
          <a:xfrm>
            <a:off x="4410869" y="6373517"/>
            <a:ext cx="3345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Silversides et al. Outcomes of Pregnancy in Women With Heart Disease JACC 2018. 71(21):2419–30 </a:t>
            </a:r>
          </a:p>
        </p:txBody>
      </p:sp>
    </p:spTree>
    <p:extLst>
      <p:ext uri="{BB962C8B-B14F-4D97-AF65-F5344CB8AC3E}">
        <p14:creationId xmlns:p14="http://schemas.microsoft.com/office/powerpoint/2010/main" val="3940995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159" y="87337"/>
            <a:ext cx="7740650" cy="685800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Pregnancy Not Advised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3570" y="1182914"/>
            <a:ext cx="8298543" cy="4114800"/>
          </a:xfrm>
          <a:effectLst>
            <a:outerShdw blurRad="63500"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cs typeface="+mn-cs"/>
              </a:rPr>
              <a:t>Severe pulmonary arterial hypertension </a:t>
            </a:r>
          </a:p>
          <a:p>
            <a:pPr marL="228600" indent="-228600"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cs typeface="+mn-cs"/>
              </a:rPr>
              <a:t>Severe obstructive lesions</a:t>
            </a:r>
          </a:p>
          <a:p>
            <a:pPr marL="685800" lvl="1" indent="-228600" eaLnBrk="1" hangingPunct="1">
              <a:spcBef>
                <a:spcPct val="15000"/>
              </a:spcBef>
              <a:defRPr/>
            </a:pPr>
            <a:r>
              <a:rPr lang="en-US" sz="2800" dirty="0">
                <a:solidFill>
                  <a:schemeClr val="bg1"/>
                </a:solidFill>
              </a:rPr>
              <a:t>AS, MS, PS, HCM, </a:t>
            </a:r>
            <a:r>
              <a:rPr lang="en-US" sz="2800" dirty="0" err="1">
                <a:solidFill>
                  <a:schemeClr val="bg1"/>
                </a:solidFill>
              </a:rPr>
              <a:t>Coarctation</a:t>
            </a:r>
            <a:endParaRPr lang="en-US" sz="2800" dirty="0">
              <a:solidFill>
                <a:schemeClr val="bg1"/>
              </a:solidFill>
            </a:endParaRPr>
          </a:p>
          <a:p>
            <a:pPr marL="228600" indent="-228600"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cs typeface="+mn-cs"/>
              </a:rPr>
              <a:t>Ventricular dysfunction</a:t>
            </a:r>
          </a:p>
          <a:p>
            <a:pPr marL="685800" lvl="1" indent="-228600" eaLnBrk="1" hangingPunct="1">
              <a:spcBef>
                <a:spcPct val="15000"/>
              </a:spcBef>
              <a:defRPr/>
            </a:pPr>
            <a:r>
              <a:rPr lang="en-US" sz="2800" dirty="0">
                <a:solidFill>
                  <a:schemeClr val="bg1"/>
                </a:solidFill>
              </a:rPr>
              <a:t>CHF - NYHA Class III or IV, EF &lt;40%</a:t>
            </a:r>
          </a:p>
          <a:p>
            <a:pPr marL="685800" lvl="1" indent="-228600" eaLnBrk="1" hangingPunct="1">
              <a:spcBef>
                <a:spcPct val="15000"/>
              </a:spcBef>
              <a:defRPr/>
            </a:pPr>
            <a:r>
              <a:rPr lang="en-US" sz="2800" dirty="0">
                <a:solidFill>
                  <a:schemeClr val="bg1"/>
                </a:solidFill>
              </a:rPr>
              <a:t>Prior </a:t>
            </a:r>
            <a:r>
              <a:rPr lang="en-US" sz="2800" dirty="0" err="1">
                <a:solidFill>
                  <a:schemeClr val="bg1"/>
                </a:solidFill>
              </a:rPr>
              <a:t>peripartum</a:t>
            </a:r>
            <a:r>
              <a:rPr lang="en-US" sz="2800" dirty="0">
                <a:solidFill>
                  <a:schemeClr val="bg1"/>
                </a:solidFill>
              </a:rPr>
              <a:t> cardiomyopathy</a:t>
            </a:r>
          </a:p>
          <a:p>
            <a:pPr marL="228600" indent="-228600"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cs typeface="+mn-cs"/>
              </a:rPr>
              <a:t>Dilated or unstable aorta </a:t>
            </a:r>
            <a:r>
              <a:rPr lang="en-US" sz="2800" dirty="0">
                <a:solidFill>
                  <a:schemeClr val="bg1"/>
                </a:solidFill>
                <a:cs typeface="+mn-cs"/>
              </a:rPr>
              <a:t>	</a:t>
            </a:r>
          </a:p>
          <a:p>
            <a:pPr marL="685800" lvl="1" indent="-228600" eaLnBrk="1" hangingPunct="1">
              <a:spcBef>
                <a:spcPct val="15000"/>
              </a:spcBef>
              <a:defRPr/>
            </a:pPr>
            <a:r>
              <a:rPr lang="en-US" sz="2800" dirty="0" err="1">
                <a:solidFill>
                  <a:schemeClr val="bg1"/>
                </a:solidFill>
              </a:rPr>
              <a:t>Marfan</a:t>
            </a:r>
            <a:r>
              <a:rPr lang="en-US" sz="2800" dirty="0">
                <a:solidFill>
                  <a:schemeClr val="bg1"/>
                </a:solidFill>
              </a:rPr>
              <a:t> with aorta </a:t>
            </a:r>
            <a:r>
              <a:rPr lang="en-US" sz="2800" dirty="0">
                <a:solidFill>
                  <a:schemeClr val="bg1"/>
                </a:solidFill>
                <a:cs typeface="Arial" charset="0"/>
              </a:rPr>
              <a:t>≥</a:t>
            </a:r>
            <a:r>
              <a:rPr lang="en-US" sz="2800" dirty="0">
                <a:solidFill>
                  <a:schemeClr val="bg1"/>
                </a:solidFill>
              </a:rPr>
              <a:t>40-45 mm</a:t>
            </a:r>
          </a:p>
          <a:p>
            <a:pPr marL="228600" indent="-228600"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cs typeface="+mn-cs"/>
              </a:rPr>
              <a:t>Severe cyanosis</a:t>
            </a:r>
          </a:p>
        </p:txBody>
      </p:sp>
    </p:spTree>
    <p:extLst>
      <p:ext uri="{BB962C8B-B14F-4D97-AF65-F5344CB8AC3E}">
        <p14:creationId xmlns:p14="http://schemas.microsoft.com/office/powerpoint/2010/main" val="39234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48" y="75756"/>
            <a:ext cx="8169749" cy="685800"/>
          </a:xfrm>
        </p:spPr>
        <p:txBody>
          <a:bodyPr/>
          <a:lstStyle/>
          <a:p>
            <a:r>
              <a:rPr lang="en-US" sz="3600" b="1" dirty="0"/>
              <a:t>Offspring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048" y="761556"/>
            <a:ext cx="8865361" cy="5436044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Neonatal complications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Premature birth (12%)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Small for gestational age (14%)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Mortality (4%)</a:t>
            </a:r>
          </a:p>
          <a:p>
            <a:r>
              <a:rPr lang="en-US" sz="2800" dirty="0">
                <a:solidFill>
                  <a:schemeClr val="bg1"/>
                </a:solidFill>
              </a:rPr>
              <a:t>Predictors of adverse neonatal outcome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Cyanotic heart disease (P = 0.0003)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Mechanical valve replacement (P = 0.03)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Maternal smoking (P = 0.007)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Multiple gestation (P = 0.001)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Maternal use of cardiac medication (P = 0.0009)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2632" y="6458262"/>
            <a:ext cx="3286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Drenthen</a:t>
            </a:r>
            <a:r>
              <a:rPr lang="en-US" sz="1600" dirty="0"/>
              <a:t> et al: </a:t>
            </a:r>
            <a:r>
              <a:rPr lang="en-US" sz="1600" dirty="0" err="1"/>
              <a:t>Eur</a:t>
            </a:r>
            <a:r>
              <a:rPr lang="en-US" sz="1600" dirty="0"/>
              <a:t> Heart J 2010</a:t>
            </a:r>
          </a:p>
        </p:txBody>
      </p:sp>
    </p:spTree>
    <p:extLst>
      <p:ext uri="{BB962C8B-B14F-4D97-AF65-F5344CB8AC3E}">
        <p14:creationId xmlns:p14="http://schemas.microsoft.com/office/powerpoint/2010/main" val="189738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A18FB-0E60-2F43-828A-5982F5658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approach to pregnancy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8AAFD-0B3C-654F-BFA0-FD6ECAE5B7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27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437" y="786785"/>
            <a:ext cx="9001125" cy="5459259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History, exam, ECG, CXR</a:t>
            </a:r>
          </a:p>
          <a:p>
            <a:r>
              <a:rPr lang="en-US" sz="2800" dirty="0">
                <a:solidFill>
                  <a:schemeClr val="bg1"/>
                </a:solidFill>
              </a:rPr>
              <a:t>Med review</a:t>
            </a:r>
          </a:p>
          <a:p>
            <a:r>
              <a:rPr lang="en-US" sz="2800" dirty="0">
                <a:solidFill>
                  <a:schemeClr val="bg1"/>
                </a:solidFill>
              </a:rPr>
              <a:t>Exercise testing, Echo and additional imaging</a:t>
            </a:r>
          </a:p>
          <a:p>
            <a:r>
              <a:rPr lang="en-US" sz="2800" dirty="0">
                <a:solidFill>
                  <a:schemeClr val="bg1"/>
                </a:solidFill>
              </a:rPr>
              <a:t>If possible PHTN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Cardiac catheterization 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Echo PHTN tends to overestimate PA pressures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Genetic considerations </a:t>
            </a:r>
          </a:p>
          <a:p>
            <a:r>
              <a:rPr lang="en-US" sz="2800" dirty="0">
                <a:solidFill>
                  <a:schemeClr val="bg1"/>
                </a:solidFill>
                <a:ea typeface="ＭＳ Ｐゴシック" charset="-128"/>
                <a:sym typeface="Symbol" pitchFamily="18" charset="2"/>
              </a:rPr>
              <a:t>Frequency of cardiac follow-up depends on type of CHD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00985"/>
            <a:ext cx="8264525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800" b="1" dirty="0"/>
              <a:t>Pre-pregnancy Evaluation</a:t>
            </a:r>
            <a:endParaRPr lang="en-US" sz="4800" b="1" dirty="0">
              <a:cs typeface="+mj-cs"/>
            </a:endParaRP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142875" y="1740516"/>
            <a:ext cx="8721725" cy="27447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28600" rIns="0" bIns="44450"/>
          <a:lstStyle/>
          <a:p>
            <a:pPr marL="346075" indent="-346075">
              <a:spcBef>
                <a:spcPct val="50000"/>
              </a:spcBef>
              <a:buClr>
                <a:schemeClr val="tx2"/>
              </a:buClr>
              <a:buFontTx/>
              <a:buChar char="•"/>
              <a:defRPr/>
            </a:pPr>
            <a:endParaRPr lang="en-US" sz="3200" b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76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FB827D3-1182-2140-80AF-BA4CCAB68FC3}"/>
              </a:ext>
            </a:extLst>
          </p:cNvPr>
          <p:cNvGrpSpPr/>
          <p:nvPr/>
        </p:nvGrpSpPr>
        <p:grpSpPr>
          <a:xfrm rot="19533312">
            <a:off x="-722881" y="2151956"/>
            <a:ext cx="10307698" cy="1636456"/>
            <a:chOff x="164661" y="4002999"/>
            <a:chExt cx="8542002" cy="55033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FBC65B5-16B5-4B44-A826-2E6781BD745B}"/>
                </a:ext>
              </a:extLst>
            </p:cNvPr>
            <p:cNvGrpSpPr/>
            <p:nvPr/>
          </p:nvGrpSpPr>
          <p:grpSpPr>
            <a:xfrm>
              <a:off x="164661" y="4002999"/>
              <a:ext cx="8542002" cy="550334"/>
              <a:chOff x="23441" y="4035778"/>
              <a:chExt cx="8542002" cy="733778"/>
            </a:xfrm>
          </p:grpSpPr>
          <p:sp>
            <p:nvSpPr>
              <p:cNvPr id="7" name="Striped Right Arrow 6">
                <a:extLst>
                  <a:ext uri="{FF2B5EF4-FFF2-40B4-BE49-F238E27FC236}">
                    <a16:creationId xmlns:a16="http://schemas.microsoft.com/office/drawing/2014/main" id="{B442F639-62ED-6C47-8CF3-7F226A4C7D7A}"/>
                  </a:ext>
                </a:extLst>
              </p:cNvPr>
              <p:cNvSpPr/>
              <p:nvPr/>
            </p:nvSpPr>
            <p:spPr>
              <a:xfrm>
                <a:off x="23441" y="4035778"/>
                <a:ext cx="8542002" cy="733778"/>
              </a:xfrm>
              <a:prstGeom prst="striped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Arial Regular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4DE06A-44EE-4A47-93FD-16A85B92CA66}"/>
                  </a:ext>
                </a:extLst>
              </p:cNvPr>
              <p:cNvSpPr txBox="1"/>
              <p:nvPr/>
            </p:nvSpPr>
            <p:spPr>
              <a:xfrm>
                <a:off x="182908" y="4395615"/>
                <a:ext cx="1687689" cy="188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chemeClr val="bg1"/>
                    </a:solidFill>
                    <a:latin typeface="Arial Regular"/>
                  </a:rPr>
                  <a:t>Do not use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56596A-6D01-8A4C-B8A3-7CD1FE1460C9}"/>
                  </a:ext>
                </a:extLst>
              </p:cNvPr>
              <p:cNvSpPr txBox="1"/>
              <p:nvPr/>
            </p:nvSpPr>
            <p:spPr>
              <a:xfrm>
                <a:off x="4881604" y="4303721"/>
                <a:ext cx="1826095" cy="188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800" dirty="0">
                  <a:latin typeface="Arial Regular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E8796D8-E8F2-DC4F-931B-08F46B5DDD96}"/>
                </a:ext>
              </a:extLst>
            </p:cNvPr>
            <p:cNvSpPr txBox="1"/>
            <p:nvPr/>
          </p:nvSpPr>
          <p:spPr>
            <a:xfrm>
              <a:off x="2053211" y="4237069"/>
              <a:ext cx="4179792" cy="124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 Regular"/>
                </a:rPr>
                <a:t>C</a:t>
              </a:r>
              <a:r>
                <a:rPr lang="en-US" sz="1800" dirty="0">
                  <a:solidFill>
                    <a:schemeClr val="bg1"/>
                  </a:solidFill>
                  <a:latin typeface="Arial Regular"/>
                </a:rPr>
                <a:t>onsider risks/benefit &amp; pregnancy timing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EDCB4A0-C018-0844-9E37-B0C4A9FBAE3A}"/>
              </a:ext>
            </a:extLst>
          </p:cNvPr>
          <p:cNvSpPr txBox="1"/>
          <p:nvPr/>
        </p:nvSpPr>
        <p:spPr>
          <a:xfrm>
            <a:off x="3584052" y="6375744"/>
            <a:ext cx="56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egular"/>
              </a:rPr>
              <a:t>∞</a:t>
            </a:r>
            <a:r>
              <a:rPr lang="en-US" sz="1400" dirty="0">
                <a:latin typeface="Arial Regular"/>
              </a:rPr>
              <a:t> generally compatible with breastfeeding, depending on dose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2D6A4E-77E9-B24C-8CA4-15A645505AAD}"/>
              </a:ext>
            </a:extLst>
          </p:cNvPr>
          <p:cNvSpPr txBox="1"/>
          <p:nvPr/>
        </p:nvSpPr>
        <p:spPr>
          <a:xfrm rot="19533312">
            <a:off x="6235376" y="512395"/>
            <a:ext cx="2259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 Regular"/>
              </a:rPr>
              <a:t>Go for it! Safe &amp; IMPROVE outcomes vs. untreated disease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0DAD41-0675-3846-B3E4-62E9C31F8517}"/>
              </a:ext>
            </a:extLst>
          </p:cNvPr>
          <p:cNvSpPr txBox="1"/>
          <p:nvPr/>
        </p:nvSpPr>
        <p:spPr>
          <a:xfrm>
            <a:off x="6722893" y="1714324"/>
            <a:ext cx="31083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 Regular"/>
              </a:rPr>
              <a:t>∞ acetaminophen</a:t>
            </a:r>
          </a:p>
          <a:p>
            <a:r>
              <a:rPr lang="en-US" sz="1600" dirty="0">
                <a:solidFill>
                  <a:schemeClr val="bg1"/>
                </a:solidFill>
                <a:latin typeface="Arial Regular"/>
              </a:rPr>
              <a:t>∞ heparin</a:t>
            </a:r>
          </a:p>
          <a:p>
            <a:r>
              <a:rPr lang="en-US" sz="1600" dirty="0">
                <a:solidFill>
                  <a:schemeClr val="bg1"/>
                </a:solidFill>
                <a:latin typeface="Arial Regular"/>
              </a:rPr>
              <a:t>∞ </a:t>
            </a:r>
            <a:r>
              <a:rPr lang="en-US" sz="1200" dirty="0">
                <a:solidFill>
                  <a:schemeClr val="bg1"/>
                </a:solidFill>
                <a:latin typeface="Arial Regular"/>
              </a:rPr>
              <a:t>low-molecular weight heparin</a:t>
            </a:r>
            <a:endParaRPr lang="en-US" sz="1600" dirty="0">
              <a:solidFill>
                <a:schemeClr val="bg1"/>
              </a:solidFill>
              <a:latin typeface="Arial Regular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 Regular"/>
              </a:rPr>
              <a:t>∞ aspirin</a:t>
            </a:r>
          </a:p>
          <a:p>
            <a:r>
              <a:rPr lang="en-US" sz="1600" dirty="0">
                <a:solidFill>
                  <a:schemeClr val="bg1"/>
                </a:solidFill>
                <a:latin typeface="Arial Regular"/>
              </a:rPr>
              <a:t>∞ Inhaled steroids</a:t>
            </a:r>
          </a:p>
          <a:p>
            <a:r>
              <a:rPr lang="en-US" sz="1600" dirty="0">
                <a:solidFill>
                  <a:schemeClr val="bg1"/>
                </a:solidFill>
                <a:latin typeface="Arial Regular"/>
              </a:rPr>
              <a:t>∞ </a:t>
            </a:r>
            <a:r>
              <a:rPr lang="en-US" sz="1600" dirty="0" err="1">
                <a:solidFill>
                  <a:schemeClr val="bg1"/>
                </a:solidFill>
                <a:latin typeface="Arial Regular"/>
              </a:rPr>
              <a:t>Labetolol</a:t>
            </a:r>
            <a:endParaRPr lang="en-US" sz="1600" dirty="0">
              <a:solidFill>
                <a:schemeClr val="bg1"/>
              </a:solidFill>
              <a:latin typeface="Arial Regular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 Regular"/>
              </a:rPr>
              <a:t>∞ nifedipine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ABD874-7EB7-974B-A569-80942C8536EB}"/>
              </a:ext>
            </a:extLst>
          </p:cNvPr>
          <p:cNvSpPr/>
          <p:nvPr/>
        </p:nvSpPr>
        <p:spPr>
          <a:xfrm>
            <a:off x="3931861" y="3601860"/>
            <a:ext cx="453308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 Regular"/>
              </a:rPr>
              <a:t>∞ ibuprofen (till 20 </a:t>
            </a:r>
            <a:r>
              <a:rPr lang="en-US" sz="1600" dirty="0" err="1">
                <a:solidFill>
                  <a:schemeClr val="bg1"/>
                </a:solidFill>
                <a:latin typeface="Arial Regular"/>
              </a:rPr>
              <a:t>wks</a:t>
            </a:r>
            <a:r>
              <a:rPr lang="en-US" sz="1600" dirty="0">
                <a:solidFill>
                  <a:schemeClr val="bg1"/>
                </a:solidFill>
                <a:latin typeface="Arial Regular"/>
              </a:rPr>
              <a:t>)</a:t>
            </a:r>
          </a:p>
          <a:p>
            <a:r>
              <a:rPr lang="en-US" sz="1600" dirty="0">
                <a:solidFill>
                  <a:schemeClr val="bg1"/>
                </a:solidFill>
                <a:latin typeface="Arial Regular"/>
              </a:rPr>
              <a:t>∞ oral steroids</a:t>
            </a:r>
          </a:p>
          <a:p>
            <a:r>
              <a:rPr lang="en-US" sz="1600" dirty="0">
                <a:solidFill>
                  <a:schemeClr val="bg1"/>
                </a:solidFill>
                <a:latin typeface="Arial Regular"/>
              </a:rPr>
              <a:t>∞ Metoprolol (?increase IUGR)</a:t>
            </a:r>
          </a:p>
          <a:p>
            <a:r>
              <a:rPr lang="en-US" sz="1600" dirty="0">
                <a:solidFill>
                  <a:schemeClr val="bg1"/>
                </a:solidFill>
                <a:latin typeface="Arial Regular"/>
              </a:rPr>
              <a:t>∞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Anti-platelet medications</a:t>
            </a:r>
          </a:p>
          <a:p>
            <a:r>
              <a:rPr lang="en-US" sz="1600" dirty="0">
                <a:solidFill>
                  <a:schemeClr val="bg1"/>
                </a:solidFill>
                <a:latin typeface="Arial Regular"/>
              </a:rPr>
              <a:t>∞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Digoxin</a:t>
            </a:r>
          </a:p>
          <a:p>
            <a:r>
              <a:rPr lang="en-US" sz="1600" dirty="0">
                <a:solidFill>
                  <a:schemeClr val="bg1"/>
                </a:solidFill>
                <a:latin typeface="Arial Regular"/>
              </a:rPr>
              <a:t>∞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Flecainide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BC5DB6B-3413-184C-8A5E-302F0B90AB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32295" b="-909"/>
          <a:stretch/>
        </p:blipFill>
        <p:spPr>
          <a:xfrm>
            <a:off x="269723" y="173928"/>
            <a:ext cx="2279958" cy="18383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E6C3F82-7FA7-A64F-AF93-6FB6A3E0C84E}"/>
              </a:ext>
            </a:extLst>
          </p:cNvPr>
          <p:cNvSpPr/>
          <p:nvPr/>
        </p:nvSpPr>
        <p:spPr>
          <a:xfrm>
            <a:off x="1409702" y="5502277"/>
            <a:ext cx="45330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Regular"/>
              </a:rPr>
              <a:t>Ace/ARB inhibitors</a:t>
            </a:r>
          </a:p>
          <a:p>
            <a:r>
              <a:rPr lang="en-US" sz="1400" dirty="0">
                <a:solidFill>
                  <a:schemeClr val="bg1"/>
                </a:solidFill>
                <a:latin typeface="Arial Regular"/>
              </a:rPr>
              <a:t>Factor </a:t>
            </a:r>
            <a:r>
              <a:rPr lang="en-US" sz="1400" dirty="0" err="1">
                <a:solidFill>
                  <a:schemeClr val="bg1"/>
                </a:solidFill>
                <a:latin typeface="Arial Regular"/>
              </a:rPr>
              <a:t>Xa</a:t>
            </a:r>
            <a:r>
              <a:rPr lang="en-US" sz="1400" dirty="0">
                <a:solidFill>
                  <a:schemeClr val="bg1"/>
                </a:solidFill>
                <a:latin typeface="Arial Regular"/>
              </a:rPr>
              <a:t> oral anticoagulants</a:t>
            </a:r>
          </a:p>
          <a:p>
            <a:endParaRPr lang="en-US" sz="1400" dirty="0">
              <a:solidFill>
                <a:schemeClr val="bg1"/>
              </a:solidFill>
              <a:latin typeface="Arial Regula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5F11C1-B7FB-9C4A-9BB3-1505AEC9587F}"/>
              </a:ext>
            </a:extLst>
          </p:cNvPr>
          <p:cNvSpPr txBox="1"/>
          <p:nvPr/>
        </p:nvSpPr>
        <p:spPr>
          <a:xfrm>
            <a:off x="-2191871" y="1833975"/>
            <a:ext cx="32541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Amioderone</a:t>
            </a:r>
            <a:endParaRPr lang="en-US" dirty="0"/>
          </a:p>
          <a:p>
            <a:r>
              <a:rPr lang="en-US" dirty="0"/>
              <a:t>Dig</a:t>
            </a:r>
          </a:p>
          <a:p>
            <a:r>
              <a:rPr lang="en-US" dirty="0" err="1"/>
              <a:t>Flecindine</a:t>
            </a:r>
            <a:endParaRPr lang="en-US" dirty="0"/>
          </a:p>
          <a:p>
            <a:r>
              <a:rPr lang="en-US" dirty="0" err="1"/>
              <a:t>Rthymal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892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38957"/>
            <a:ext cx="7772400" cy="1143000"/>
          </a:xfrm>
        </p:spPr>
        <p:txBody>
          <a:bodyPr/>
          <a:lstStyle/>
          <a:p>
            <a:r>
              <a:rPr lang="en-US" sz="3600" b="1" dirty="0"/>
              <a:t>Disclosures</a:t>
            </a:r>
            <a:endParaRPr lang="en-US" sz="30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F667E8-77B8-9A4B-8940-DEC8A26B700D}"/>
              </a:ext>
            </a:extLst>
          </p:cNvPr>
          <p:cNvGrpSpPr/>
          <p:nvPr/>
        </p:nvGrpSpPr>
        <p:grpSpPr>
          <a:xfrm>
            <a:off x="4012825" y="3421852"/>
            <a:ext cx="3959585" cy="2841425"/>
            <a:chOff x="5115484" y="3428956"/>
            <a:chExt cx="3959585" cy="2841425"/>
          </a:xfrm>
        </p:grpSpPr>
        <p:sp>
          <p:nvSpPr>
            <p:cNvPr id="19" name="Rectangle 18"/>
            <p:cNvSpPr/>
            <p:nvPr/>
          </p:nvSpPr>
          <p:spPr>
            <a:xfrm rot="15351718">
              <a:off x="8358428" y="4453639"/>
              <a:ext cx="190437" cy="1242844"/>
            </a:xfrm>
            <a:prstGeom prst="rect">
              <a:avLst/>
            </a:prstGeom>
            <a:solidFill>
              <a:srgbClr val="0C3D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63" t="19056" r="6234" b="17299"/>
            <a:stretch/>
          </p:blipFill>
          <p:spPr>
            <a:xfrm rot="4390876">
              <a:off x="5999183" y="3705271"/>
              <a:ext cx="2062683" cy="2455186"/>
            </a:xfrm>
            <a:prstGeom prst="rect">
              <a:avLst/>
            </a:prstGeom>
            <a:solidFill>
              <a:srgbClr val="0C3D74"/>
            </a:solidFill>
          </p:spPr>
        </p:pic>
        <p:sp>
          <p:nvSpPr>
            <p:cNvPr id="5" name="Oval 4"/>
            <p:cNvSpPr/>
            <p:nvPr/>
          </p:nvSpPr>
          <p:spPr>
            <a:xfrm rot="252627">
              <a:off x="5467340" y="3629328"/>
              <a:ext cx="1430867" cy="855134"/>
            </a:xfrm>
            <a:prstGeom prst="ellipse">
              <a:avLst/>
            </a:prstGeom>
            <a:solidFill>
              <a:srgbClr val="0C3D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Oval 5"/>
            <p:cNvSpPr/>
            <p:nvPr/>
          </p:nvSpPr>
          <p:spPr>
            <a:xfrm rot="19195753">
              <a:off x="5115484" y="3860254"/>
              <a:ext cx="1430867" cy="855134"/>
            </a:xfrm>
            <a:prstGeom prst="ellipse">
              <a:avLst/>
            </a:prstGeom>
            <a:solidFill>
              <a:srgbClr val="0C3D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Oval 6"/>
            <p:cNvSpPr/>
            <p:nvPr/>
          </p:nvSpPr>
          <p:spPr>
            <a:xfrm rot="252627">
              <a:off x="5546693" y="5618885"/>
              <a:ext cx="1714138" cy="651496"/>
            </a:xfrm>
            <a:prstGeom prst="ellipse">
              <a:avLst/>
            </a:prstGeom>
            <a:solidFill>
              <a:srgbClr val="0C3D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/>
            <p:cNvSpPr/>
            <p:nvPr/>
          </p:nvSpPr>
          <p:spPr>
            <a:xfrm rot="15994828">
              <a:off x="7689737" y="4741358"/>
              <a:ext cx="1532141" cy="855133"/>
            </a:xfrm>
            <a:prstGeom prst="ellipse">
              <a:avLst/>
            </a:prstGeom>
            <a:solidFill>
              <a:srgbClr val="0C3D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 rot="252627">
              <a:off x="8035505" y="3508554"/>
              <a:ext cx="745066" cy="2568770"/>
            </a:xfrm>
            <a:prstGeom prst="rect">
              <a:avLst/>
            </a:prstGeom>
            <a:solidFill>
              <a:srgbClr val="0C3D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/>
            <p:cNvSpPr/>
            <p:nvPr/>
          </p:nvSpPr>
          <p:spPr>
            <a:xfrm rot="21125737">
              <a:off x="8069311" y="3428956"/>
              <a:ext cx="273864" cy="2568770"/>
            </a:xfrm>
            <a:prstGeom prst="rect">
              <a:avLst/>
            </a:prstGeom>
            <a:solidFill>
              <a:srgbClr val="0C3D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 10"/>
            <p:cNvSpPr/>
            <p:nvPr/>
          </p:nvSpPr>
          <p:spPr>
            <a:xfrm rot="252627">
              <a:off x="6070618" y="3741756"/>
              <a:ext cx="745066" cy="762000"/>
            </a:xfrm>
            <a:prstGeom prst="rect">
              <a:avLst/>
            </a:prstGeom>
            <a:solidFill>
              <a:srgbClr val="0C3D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/>
            <p:cNvSpPr/>
            <p:nvPr/>
          </p:nvSpPr>
          <p:spPr>
            <a:xfrm rot="252627">
              <a:off x="6613714" y="4268803"/>
              <a:ext cx="285823" cy="224367"/>
            </a:xfrm>
            <a:prstGeom prst="rect">
              <a:avLst/>
            </a:prstGeom>
            <a:solidFill>
              <a:srgbClr val="0C3D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Oval 13"/>
            <p:cNvSpPr/>
            <p:nvPr/>
          </p:nvSpPr>
          <p:spPr>
            <a:xfrm rot="252627">
              <a:off x="5455555" y="5309650"/>
              <a:ext cx="2506524" cy="831232"/>
            </a:xfrm>
            <a:prstGeom prst="ellipse">
              <a:avLst/>
            </a:prstGeom>
            <a:solidFill>
              <a:srgbClr val="0C3D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/>
            <p:cNvSpPr/>
            <p:nvPr/>
          </p:nvSpPr>
          <p:spPr>
            <a:xfrm rot="18966088">
              <a:off x="6705210" y="3795203"/>
              <a:ext cx="520587" cy="235188"/>
            </a:xfrm>
            <a:prstGeom prst="ellipse">
              <a:avLst/>
            </a:prstGeom>
            <a:solidFill>
              <a:srgbClr val="0C3D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/>
            <p:cNvSpPr/>
            <p:nvPr/>
          </p:nvSpPr>
          <p:spPr>
            <a:xfrm rot="17058220">
              <a:off x="7846511" y="4783795"/>
              <a:ext cx="493307" cy="197684"/>
            </a:xfrm>
            <a:prstGeom prst="ellipse">
              <a:avLst/>
            </a:prstGeom>
            <a:solidFill>
              <a:srgbClr val="0C3D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 rot="15568909">
              <a:off x="7929495" y="4330831"/>
              <a:ext cx="281584" cy="155773"/>
            </a:xfrm>
            <a:prstGeom prst="ellipse">
              <a:avLst/>
            </a:prstGeom>
            <a:solidFill>
              <a:srgbClr val="0C3D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17"/>
            <p:cNvSpPr/>
            <p:nvPr/>
          </p:nvSpPr>
          <p:spPr>
            <a:xfrm rot="15604345">
              <a:off x="7337057" y="3030328"/>
              <a:ext cx="190437" cy="1242844"/>
            </a:xfrm>
            <a:prstGeom prst="rect">
              <a:avLst/>
            </a:prstGeom>
            <a:solidFill>
              <a:srgbClr val="0C3D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/>
            <p:cNvSpPr/>
            <p:nvPr/>
          </p:nvSpPr>
          <p:spPr>
            <a:xfrm rot="16452627" flipV="1">
              <a:off x="7836805" y="4530312"/>
              <a:ext cx="485130" cy="158303"/>
            </a:xfrm>
            <a:prstGeom prst="ellipse">
              <a:avLst/>
            </a:prstGeom>
            <a:solidFill>
              <a:srgbClr val="0C3D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Oval 20"/>
            <p:cNvSpPr/>
            <p:nvPr/>
          </p:nvSpPr>
          <p:spPr>
            <a:xfrm rot="17743286">
              <a:off x="6711348" y="4338665"/>
              <a:ext cx="281584" cy="191359"/>
            </a:xfrm>
            <a:prstGeom prst="ellipse">
              <a:avLst/>
            </a:prstGeom>
            <a:solidFill>
              <a:srgbClr val="0C3D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/>
            <p:cNvSpPr/>
            <p:nvPr/>
          </p:nvSpPr>
          <p:spPr>
            <a:xfrm rot="20986977">
              <a:off x="5443724" y="4688465"/>
              <a:ext cx="690426" cy="339163"/>
            </a:xfrm>
            <a:prstGeom prst="ellipse">
              <a:avLst/>
            </a:prstGeom>
            <a:solidFill>
              <a:srgbClr val="0C3D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/>
            <p:cNvSpPr/>
            <p:nvPr/>
          </p:nvSpPr>
          <p:spPr>
            <a:xfrm rot="1109911">
              <a:off x="5749872" y="5306420"/>
              <a:ext cx="602893" cy="288079"/>
            </a:xfrm>
            <a:prstGeom prst="ellipse">
              <a:avLst/>
            </a:prstGeom>
            <a:solidFill>
              <a:srgbClr val="0C3D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Oval 23"/>
            <p:cNvSpPr/>
            <p:nvPr/>
          </p:nvSpPr>
          <p:spPr>
            <a:xfrm rot="17853853">
              <a:off x="5485791" y="4800816"/>
              <a:ext cx="602894" cy="288079"/>
            </a:xfrm>
            <a:prstGeom prst="ellipse">
              <a:avLst/>
            </a:prstGeom>
            <a:solidFill>
              <a:srgbClr val="0C3D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/>
            <p:cNvSpPr/>
            <p:nvPr/>
          </p:nvSpPr>
          <p:spPr>
            <a:xfrm rot="9549781">
              <a:off x="6813775" y="5273480"/>
              <a:ext cx="602893" cy="288079"/>
            </a:xfrm>
            <a:prstGeom prst="ellipse">
              <a:avLst/>
            </a:prstGeom>
            <a:solidFill>
              <a:srgbClr val="0C3D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/>
            <p:cNvSpPr/>
            <p:nvPr/>
          </p:nvSpPr>
          <p:spPr>
            <a:xfrm rot="11052627">
              <a:off x="7667885" y="5550741"/>
              <a:ext cx="602893" cy="288079"/>
            </a:xfrm>
            <a:prstGeom prst="ellipse">
              <a:avLst/>
            </a:prstGeom>
            <a:solidFill>
              <a:srgbClr val="0C3D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097964"/>
            <a:ext cx="7907491" cy="3357878"/>
          </a:xfrm>
        </p:spPr>
        <p:txBody>
          <a:bodyPr>
            <a:normAutofit/>
          </a:bodyPr>
          <a:lstStyle/>
          <a:p>
            <a:r>
              <a:rPr lang="en-US" dirty="0"/>
              <a:t>I have no relevant conflicts of interest to disclose</a:t>
            </a:r>
          </a:p>
          <a:p>
            <a:r>
              <a:rPr lang="en-US" dirty="0"/>
              <a:t>I have a book on neurologic disorders in pregnancy</a:t>
            </a:r>
          </a:p>
          <a:p>
            <a:r>
              <a:rPr lang="en-US" dirty="0"/>
              <a:t>I teach at the SMFM critical care course </a:t>
            </a:r>
          </a:p>
          <a:p>
            <a:r>
              <a:rPr lang="en-US" dirty="0"/>
              <a:t>I will not discuss any off-label use and/or investigational use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58731DE-59C0-D341-8F34-65171FE18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311" y="3382002"/>
            <a:ext cx="2487891" cy="2684848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4F631621-27CC-2948-B19D-E64564540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291" y="6263277"/>
            <a:ext cx="360362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73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EDCB4A0-C018-0844-9E37-B0C4A9FBAE3A}"/>
              </a:ext>
            </a:extLst>
          </p:cNvPr>
          <p:cNvSpPr txBox="1"/>
          <p:nvPr/>
        </p:nvSpPr>
        <p:spPr>
          <a:xfrm>
            <a:off x="148836" y="3806421"/>
            <a:ext cx="540571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  <a:latin typeface="Arial Regular"/>
              </a:rPr>
              <a:t>Lactation study center 585-275-0088</a:t>
            </a:r>
          </a:p>
          <a:p>
            <a:pPr algn="ctr"/>
            <a:r>
              <a:rPr lang="en-US" sz="1350" dirty="0">
                <a:solidFill>
                  <a:schemeClr val="bg1"/>
                </a:solidFill>
                <a:latin typeface="Arial Regular"/>
              </a:rPr>
              <a:t>Doc to doc hotline</a:t>
            </a:r>
          </a:p>
          <a:p>
            <a:pPr algn="ctr"/>
            <a:r>
              <a:rPr lang="en-US" sz="1350" dirty="0" err="1">
                <a:solidFill>
                  <a:schemeClr val="bg1"/>
                </a:solidFill>
                <a:latin typeface="Arial Regular"/>
              </a:rPr>
              <a:t>www.urmc.rochester.edu</a:t>
            </a:r>
            <a:r>
              <a:rPr lang="en-US" sz="1350" dirty="0">
                <a:solidFill>
                  <a:schemeClr val="bg1"/>
                </a:solidFill>
                <a:latin typeface="Arial Regular"/>
              </a:rPr>
              <a:t>/</a:t>
            </a:r>
            <a:r>
              <a:rPr lang="en-US" sz="1350" dirty="0" err="1">
                <a:solidFill>
                  <a:schemeClr val="bg1"/>
                </a:solidFill>
                <a:latin typeface="Arial Regular"/>
              </a:rPr>
              <a:t>breastfeeding.aspx</a:t>
            </a:r>
            <a:r>
              <a:rPr lang="en-US" sz="1350" dirty="0">
                <a:solidFill>
                  <a:schemeClr val="bg1"/>
                </a:solidFill>
                <a:latin typeface="Arial Regular"/>
              </a:rPr>
              <a:t> </a:t>
            </a:r>
            <a:endParaRPr lang="en-US" sz="3000" dirty="0">
              <a:solidFill>
                <a:schemeClr val="bg1"/>
              </a:solidFill>
              <a:latin typeface="Arial Regular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8DB29B7-458B-4C46-A726-2A0FF64A1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76" y="648584"/>
            <a:ext cx="2706455" cy="191980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644D65D-19DE-0243-A077-72F01E29FAE2}"/>
              </a:ext>
            </a:extLst>
          </p:cNvPr>
          <p:cNvSpPr txBox="1"/>
          <p:nvPr/>
        </p:nvSpPr>
        <p:spPr>
          <a:xfrm>
            <a:off x="3006831" y="1325249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(585) 275-3638 or 1 (844) 352-3420 (toll-free)</a:t>
            </a:r>
          </a:p>
          <a:p>
            <a:r>
              <a:rPr lang="en-US" sz="1500" dirty="0">
                <a:solidFill>
                  <a:schemeClr val="bg1"/>
                </a:solidFill>
              </a:rPr>
              <a:t>Or email </a:t>
            </a:r>
            <a:r>
              <a:rPr lang="en-US" sz="1500" dirty="0" err="1">
                <a:solidFill>
                  <a:schemeClr val="bg1"/>
                </a:solidFill>
              </a:rPr>
              <a:t>MotherToBaby@urmc.rochester.edu</a:t>
            </a:r>
            <a:endParaRPr lang="en-US" sz="1500" dirty="0">
              <a:solidFill>
                <a:schemeClr val="bg1"/>
              </a:solidFill>
            </a:endParaRPr>
          </a:p>
          <a:p>
            <a:r>
              <a:rPr lang="en-US" sz="1500" dirty="0">
                <a:solidFill>
                  <a:schemeClr val="bg1"/>
                </a:solidFill>
              </a:rPr>
              <a:t>Chat &amp; info at </a:t>
            </a:r>
            <a:r>
              <a:rPr lang="en-US" sz="1500" dirty="0" err="1">
                <a:solidFill>
                  <a:schemeClr val="bg1"/>
                </a:solidFill>
              </a:rPr>
              <a:t>mothertobaby.org</a:t>
            </a:r>
            <a:endParaRPr lang="en-US" sz="1500" dirty="0">
              <a:solidFill>
                <a:schemeClr val="bg1"/>
              </a:solidFill>
            </a:endParaRPr>
          </a:p>
          <a:p>
            <a:r>
              <a:rPr lang="en-US" sz="1500" dirty="0">
                <a:solidFill>
                  <a:schemeClr val="bg1"/>
                </a:solidFill>
              </a:rPr>
              <a:t>Patients or docs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B6566B-B5F4-E04D-9F69-422ECB5E0D12}"/>
              </a:ext>
            </a:extLst>
          </p:cNvPr>
          <p:cNvSpPr txBox="1"/>
          <p:nvPr/>
        </p:nvSpPr>
        <p:spPr>
          <a:xfrm>
            <a:off x="300376" y="3310569"/>
            <a:ext cx="57210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More meds in Lactation questions?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0E6BB5-22D5-4141-9318-4FDF69F8699A}"/>
              </a:ext>
            </a:extLst>
          </p:cNvPr>
          <p:cNvSpPr txBox="1"/>
          <p:nvPr/>
        </p:nvSpPr>
        <p:spPr>
          <a:xfrm>
            <a:off x="3026507" y="780202"/>
            <a:ext cx="46321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More medication questions?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B68EF1-14DA-9E4C-9F7F-127B6CEB3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467" y="3379832"/>
            <a:ext cx="3247025" cy="215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08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6C91C-B118-FD49-BA00-23572C0BA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1829"/>
          </a:xfrm>
        </p:spPr>
        <p:txBody>
          <a:bodyPr/>
          <a:lstStyle/>
          <a:p>
            <a:r>
              <a:rPr lang="en-US" dirty="0"/>
              <a:t>How often should we be seeing &amp; imaging them?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E15177-6769-BE4F-8F72-838FE72A44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4" y="841829"/>
            <a:ext cx="8913292" cy="4978400"/>
          </a:xfrm>
        </p:spPr>
      </p:pic>
    </p:spTree>
    <p:extLst>
      <p:ext uri="{BB962C8B-B14F-4D97-AF65-F5344CB8AC3E}">
        <p14:creationId xmlns:p14="http://schemas.microsoft.com/office/powerpoint/2010/main" val="33155300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4">
            <a:extLst>
              <a:ext uri="{FF2B5EF4-FFF2-40B4-BE49-F238E27FC236}">
                <a16:creationId xmlns:a16="http://schemas.microsoft.com/office/drawing/2014/main" id="{1F595650-5209-FF47-B78B-791ABF3506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3858881"/>
              </p:ext>
            </p:extLst>
          </p:nvPr>
        </p:nvGraphicFramePr>
        <p:xfrm>
          <a:off x="0" y="956412"/>
          <a:ext cx="9042400" cy="3811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D92F42F-39F6-6741-BB29-14C2B91FA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920343"/>
            <a:ext cx="7772400" cy="848634"/>
          </a:xfrm>
        </p:spPr>
        <p:txBody>
          <a:bodyPr/>
          <a:lstStyle/>
          <a:p>
            <a:r>
              <a:rPr lang="en-US" dirty="0"/>
              <a:t>What are we looking for? </a:t>
            </a:r>
          </a:p>
        </p:txBody>
      </p:sp>
    </p:spTree>
    <p:extLst>
      <p:ext uri="{BB962C8B-B14F-4D97-AF65-F5344CB8AC3E}">
        <p14:creationId xmlns:p14="http://schemas.microsoft.com/office/powerpoint/2010/main" val="3285544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CA358-22BF-AC4C-BE76-ADDE3A59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741" y="4424730"/>
            <a:ext cx="6266168" cy="697835"/>
          </a:xfrm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sz="2175"/>
              <a:t>Common Pathways For All Types Of Cardiac Disease</a:t>
            </a:r>
          </a:p>
        </p:txBody>
      </p:sp>
      <p:pic>
        <p:nvPicPr>
          <p:cNvPr id="4" name="Graphic 3" descr="Lungs">
            <a:extLst>
              <a:ext uri="{FF2B5EF4-FFF2-40B4-BE49-F238E27FC236}">
                <a16:creationId xmlns:a16="http://schemas.microsoft.com/office/drawing/2014/main" id="{08054F68-7956-EC43-9065-DD260697D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6280" y="1725677"/>
            <a:ext cx="2998228" cy="2998228"/>
          </a:xfrm>
          <a:prstGeom prst="rect">
            <a:avLst/>
          </a:prstGeom>
        </p:spPr>
      </p:pic>
      <p:pic>
        <p:nvPicPr>
          <p:cNvPr id="6" name="Graphic 5" descr="Heartbeat">
            <a:extLst>
              <a:ext uri="{FF2B5EF4-FFF2-40B4-BE49-F238E27FC236}">
                <a16:creationId xmlns:a16="http://schemas.microsoft.com/office/drawing/2014/main" id="{6C489231-C5CD-1240-A402-58B822385C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90208" y="1660188"/>
            <a:ext cx="2998228" cy="2998228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1FC2348-4E29-1043-A62F-032A87928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9891208"/>
              </p:ext>
            </p:extLst>
          </p:nvPr>
        </p:nvGraphicFramePr>
        <p:xfrm>
          <a:off x="729557" y="2896046"/>
          <a:ext cx="7099813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2F898DE-1109-7A43-89D1-565C98B15832}"/>
              </a:ext>
            </a:extLst>
          </p:cNvPr>
          <p:cNvSpPr txBox="1"/>
          <p:nvPr/>
        </p:nvSpPr>
        <p:spPr>
          <a:xfrm>
            <a:off x="497328" y="857250"/>
            <a:ext cx="790753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dirty="0">
                <a:solidFill>
                  <a:schemeClr val="bg1"/>
                </a:solidFill>
              </a:rPr>
              <a:t>Final Common Pathway</a:t>
            </a:r>
          </a:p>
        </p:txBody>
      </p:sp>
    </p:spTree>
    <p:extLst>
      <p:ext uri="{BB962C8B-B14F-4D97-AF65-F5344CB8AC3E}">
        <p14:creationId xmlns:p14="http://schemas.microsoft.com/office/powerpoint/2010/main" val="3790597626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6E005-B59C-CE43-A4C5-CA7BBA9B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5386"/>
          </a:xfrm>
        </p:spPr>
        <p:txBody>
          <a:bodyPr/>
          <a:lstStyle/>
          <a:p>
            <a:r>
              <a:rPr lang="en-US" sz="4000" dirty="0"/>
              <a:t>Delivery Mode &amp; Anesthesia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3ADFE-3CE7-3040-AD28-CC08B32F0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0186"/>
            <a:ext cx="9144000" cy="5089071"/>
          </a:xfrm>
        </p:spPr>
        <p:txBody>
          <a:bodyPr/>
          <a:lstStyle/>
          <a:p>
            <a:r>
              <a:rPr lang="en-US" dirty="0"/>
              <a:t>Most patients with CHD and AHD are candidates for vaginal delivery</a:t>
            </a:r>
          </a:p>
          <a:p>
            <a:r>
              <a:rPr lang="en-US" dirty="0"/>
              <a:t>Some patients will require assisted second stage or cesarean delivery</a:t>
            </a:r>
          </a:p>
          <a:p>
            <a:pPr lvl="1">
              <a:spcBef>
                <a:spcPts val="500"/>
              </a:spcBef>
            </a:pPr>
            <a:r>
              <a:rPr lang="en-US" sz="2400" dirty="0">
                <a:solidFill>
                  <a:schemeClr val="bg1"/>
                </a:solidFill>
              </a:rPr>
              <a:t>Cesarean delivery</a:t>
            </a:r>
          </a:p>
          <a:p>
            <a:pPr lvl="2">
              <a:lnSpc>
                <a:spcPct val="120000"/>
              </a:lnSpc>
              <a:spcBef>
                <a:spcPts val="500"/>
              </a:spcBef>
              <a:defRPr/>
            </a:pPr>
            <a:r>
              <a:rPr lang="en-US" sz="2000" dirty="0">
                <a:solidFill>
                  <a:schemeClr val="bg1"/>
                </a:solidFill>
              </a:rPr>
              <a:t>Obstetrical indications</a:t>
            </a:r>
          </a:p>
          <a:p>
            <a:pPr lvl="2">
              <a:spcBef>
                <a:spcPts val="500"/>
              </a:spcBef>
              <a:defRPr/>
            </a:pPr>
            <a:r>
              <a:rPr lang="en-US" sz="2000" dirty="0">
                <a:solidFill>
                  <a:schemeClr val="bg1"/>
                </a:solidFill>
              </a:rPr>
              <a:t>Warfarin anticoagulation in labor-  Due to fetal bleeding risks</a:t>
            </a:r>
          </a:p>
          <a:p>
            <a:pPr lvl="2">
              <a:spcBef>
                <a:spcPts val="500"/>
              </a:spcBef>
              <a:defRPr/>
            </a:pPr>
            <a:r>
              <a:rPr lang="en-US" sz="2000" dirty="0">
                <a:solidFill>
                  <a:schemeClr val="bg1"/>
                </a:solidFill>
              </a:rPr>
              <a:t>Severe pulmonary hypertension</a:t>
            </a:r>
          </a:p>
          <a:p>
            <a:pPr lvl="2">
              <a:spcBef>
                <a:spcPts val="500"/>
              </a:spcBef>
              <a:defRPr/>
            </a:pPr>
            <a:r>
              <a:rPr lang="en-US" sz="2000" dirty="0">
                <a:solidFill>
                  <a:schemeClr val="bg1"/>
                </a:solidFill>
              </a:rPr>
              <a:t>Fixed obstructive lesions - Sudden BP change dangerous</a:t>
            </a:r>
          </a:p>
          <a:p>
            <a:pPr lvl="2">
              <a:spcBef>
                <a:spcPts val="500"/>
              </a:spcBef>
              <a:defRPr/>
            </a:pPr>
            <a:r>
              <a:rPr lang="en-US" sz="2000" dirty="0">
                <a:solidFill>
                  <a:schemeClr val="bg1"/>
                </a:solidFill>
              </a:rPr>
              <a:t>Unstable aorta</a:t>
            </a:r>
            <a:endParaRPr lang="en-US" sz="2000" dirty="0"/>
          </a:p>
          <a:p>
            <a:r>
              <a:rPr lang="en-US" dirty="0"/>
              <a:t>Anesthesia: </a:t>
            </a:r>
          </a:p>
          <a:p>
            <a:pPr lvl="1"/>
            <a:r>
              <a:rPr lang="en-US" sz="2400" dirty="0"/>
              <a:t>Most lesions tolerate well, especially those that benefit from reduced afterload-- AR, MR</a:t>
            </a:r>
          </a:p>
          <a:p>
            <a:pPr lvl="1"/>
            <a:r>
              <a:rPr lang="en-US" sz="2400" dirty="0"/>
              <a:t>Lesions that struggle with regional: </a:t>
            </a:r>
          </a:p>
          <a:p>
            <a:pPr lvl="2"/>
            <a:r>
              <a:rPr lang="en-US" sz="2400" dirty="0"/>
              <a:t>VSDs with Right/left shunt, MS, AS</a:t>
            </a:r>
          </a:p>
          <a:p>
            <a:pPr lvl="2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69266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878773"/>
            <a:ext cx="9144000" cy="5979227"/>
          </a:xfrm>
        </p:spPr>
        <p:txBody>
          <a:bodyPr/>
          <a:lstStyle/>
          <a:p>
            <a:pPr marL="342900" lvl="2" indent="-342900">
              <a:buClr>
                <a:srgbClr val="817BBC"/>
              </a:buClr>
            </a:pPr>
            <a:r>
              <a:rPr lang="en-US" sz="2400" dirty="0">
                <a:solidFill>
                  <a:schemeClr val="bg1"/>
                </a:solidFill>
              </a:rPr>
              <a:t>21 CV operations during pregnancy (1976 – 2009)</a:t>
            </a:r>
          </a:p>
          <a:p>
            <a:pPr marL="800100" lvl="3" indent="-342900">
              <a:buClr>
                <a:srgbClr val="817BBC"/>
              </a:buClr>
            </a:pPr>
            <a:r>
              <a:rPr lang="en-US" sz="2400" dirty="0">
                <a:solidFill>
                  <a:schemeClr val="bg1"/>
                </a:solidFill>
              </a:rPr>
              <a:t>Mortality - 3% maternal, 19% fetal</a:t>
            </a:r>
          </a:p>
          <a:p>
            <a:pPr marL="800100" lvl="3" indent="-342900">
              <a:buClr>
                <a:srgbClr val="817BBC"/>
              </a:buClr>
            </a:pPr>
            <a:r>
              <a:rPr lang="en-US" sz="2400" dirty="0">
                <a:solidFill>
                  <a:schemeClr val="bg1"/>
                </a:solidFill>
              </a:rPr>
              <a:t>Fetal prematurity and death associated with urgent, high-risk surgery, maternal comorbidity, and early GA</a:t>
            </a:r>
          </a:p>
          <a:p>
            <a:pPr marL="800100" lvl="3" indent="-342900">
              <a:buClr>
                <a:srgbClr val="817BBC"/>
              </a:buClr>
            </a:pPr>
            <a:r>
              <a:rPr lang="en-US" sz="2400" dirty="0">
                <a:solidFill>
                  <a:schemeClr val="bg1"/>
                </a:solidFill>
              </a:rPr>
              <a:t>Emergent surgery confers higher risk of maternal death</a:t>
            </a:r>
            <a:endParaRPr lang="en-US" sz="2800" dirty="0">
              <a:solidFill>
                <a:schemeClr val="bg1"/>
              </a:solidFill>
              <a:sym typeface="Symbol" pitchFamily="18" charset="2"/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If intervention required</a:t>
            </a:r>
          </a:p>
          <a:p>
            <a:pPr lvl="1">
              <a:defRPr/>
            </a:pPr>
            <a:r>
              <a:rPr lang="en-US" sz="2500" dirty="0">
                <a:solidFill>
                  <a:schemeClr val="bg1"/>
                </a:solidFill>
              </a:rPr>
              <a:t>24-28 weeks best</a:t>
            </a:r>
          </a:p>
          <a:p>
            <a:pPr lvl="1">
              <a:defRPr/>
            </a:pPr>
            <a:r>
              <a:rPr lang="en-US" sz="2500" dirty="0">
                <a:solidFill>
                  <a:schemeClr val="bg1"/>
                </a:solidFill>
              </a:rPr>
              <a:t>Monitor fetus</a:t>
            </a:r>
          </a:p>
          <a:p>
            <a:pPr lvl="1">
              <a:defRPr/>
            </a:pPr>
            <a:r>
              <a:rPr lang="en-US" sz="2500" dirty="0">
                <a:solidFill>
                  <a:schemeClr val="bg1"/>
                </a:solidFill>
              </a:rPr>
              <a:t>High flow CPB; MAP &gt;60 mm Hg; maintain </a:t>
            </a:r>
            <a:r>
              <a:rPr lang="en-US" sz="2500" dirty="0" err="1">
                <a:solidFill>
                  <a:schemeClr val="bg1"/>
                </a:solidFill>
              </a:rPr>
              <a:t>normothermia</a:t>
            </a:r>
            <a:endParaRPr lang="en-US" sz="25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CT surgery can be performed with relative safety</a:t>
            </a:r>
          </a:p>
          <a:p>
            <a:pPr lvl="1">
              <a:defRPr/>
            </a:pP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  <a:ea typeface="ＭＳ Ｐゴシック" charset="-128"/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236341" y="6413083"/>
            <a:ext cx="3135526" cy="49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817BBC"/>
              </a:buClr>
              <a:buFont typeface="Wingdings" pitchFamily="2" charset="2"/>
              <a:buChar char="§"/>
              <a:defRPr sz="2400" kern="1200">
                <a:solidFill>
                  <a:srgbClr val="828282"/>
                </a:solidFill>
                <a:latin typeface="Tw Cen MT" panose="020B0602020104020603" pitchFamily="34" charset="0"/>
                <a:ea typeface="Geneva" pitchFamily="121" charset="-128"/>
                <a:cs typeface="Tw Cen MT" panose="020B0602020104020603" pitchFamily="34" charset="0"/>
              </a:defRPr>
            </a:lvl1pPr>
            <a:lvl2pPr marL="742950" indent="-28575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EAAA3"/>
              </a:buClr>
              <a:buFont typeface="Wingdings" pitchFamily="2" charset="2"/>
              <a:buChar char="§"/>
              <a:defRPr sz="2400" kern="1200">
                <a:solidFill>
                  <a:srgbClr val="828282"/>
                </a:solidFill>
                <a:latin typeface="Tw Cen MT" panose="020B0602020104020603" pitchFamily="34" charset="0"/>
                <a:ea typeface="Geneva" pitchFamily="121" charset="-128"/>
                <a:cs typeface="Tw Cen MT" panose="020B0602020104020603" pitchFamily="34" charset="0"/>
              </a:defRPr>
            </a:lvl2pPr>
            <a:lvl3pPr marL="1143000" indent="-22860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74AA50"/>
              </a:buClr>
              <a:buFont typeface="Wingdings" pitchFamily="2" charset="2"/>
              <a:buChar char="§"/>
              <a:defRPr sz="2000" kern="1200">
                <a:solidFill>
                  <a:srgbClr val="828282"/>
                </a:solidFill>
                <a:latin typeface="Tw Cen MT" panose="020B0602020104020603" pitchFamily="34" charset="0"/>
                <a:ea typeface="Geneva" pitchFamily="121" charset="-128"/>
                <a:cs typeface="Tw Cen MT" panose="020B0602020104020603" pitchFamily="34" charset="0"/>
              </a:defRPr>
            </a:lvl3pPr>
            <a:lvl4pPr marL="1600200" indent="-22860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7DA1C4"/>
              </a:buClr>
              <a:buFont typeface="Wingdings" pitchFamily="2" charset="2"/>
              <a:buChar char="§"/>
              <a:defRPr sz="2000" kern="1200">
                <a:solidFill>
                  <a:srgbClr val="828282"/>
                </a:solidFill>
                <a:latin typeface="Tw Cen MT" panose="020B0602020104020603" pitchFamily="34" charset="0"/>
                <a:ea typeface="Geneva" pitchFamily="121" charset="-128"/>
                <a:cs typeface="Tw Cen MT" panose="020B0602020104020603" pitchFamily="34" charset="0"/>
              </a:defRPr>
            </a:lvl4pPr>
            <a:lvl5pPr marL="2057400" indent="-22860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1EB9C"/>
              </a:buClr>
              <a:buFont typeface="Wingdings" pitchFamily="2" charset="2"/>
              <a:buChar char="§"/>
              <a:defRPr sz="2000" kern="1200">
                <a:solidFill>
                  <a:srgbClr val="828282"/>
                </a:solidFill>
                <a:latin typeface="Tw Cen MT" panose="020B0602020104020603" pitchFamily="34" charset="0"/>
                <a:ea typeface="Geneva" pitchFamily="121" charset="-128"/>
                <a:cs typeface="Tw Cen MT" panose="020B06020201040206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1600" dirty="0">
                <a:solidFill>
                  <a:schemeClr val="tx1"/>
                </a:solidFill>
              </a:rPr>
              <a:t>John et al: Ann </a:t>
            </a:r>
            <a:r>
              <a:rPr lang="en-US" sz="1600" dirty="0" err="1">
                <a:solidFill>
                  <a:schemeClr val="tx1"/>
                </a:solidFill>
              </a:rPr>
              <a:t>Thorac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Surg</a:t>
            </a:r>
            <a:r>
              <a:rPr lang="en-US" sz="1600" dirty="0">
                <a:solidFill>
                  <a:schemeClr val="tx1"/>
                </a:solidFill>
              </a:rPr>
              <a:t> 2011</a:t>
            </a:r>
          </a:p>
          <a:p>
            <a:pPr algn="r">
              <a:lnSpc>
                <a:spcPct val="90000"/>
              </a:lnSpc>
              <a:buFont typeface="Arial" pitchFamily="34" charset="0"/>
              <a:buNone/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9182" y="-24515"/>
            <a:ext cx="841057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w Cen MT" panose="020B0602020104020603" pitchFamily="34" charset="0"/>
                <a:ea typeface="Geneva" pitchFamily="121" charset="-128"/>
                <a:cs typeface="Tw Cen MT" panose="020B06020201040206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entury Gothic" pitchFamily="34" charset="0"/>
                <a:ea typeface="Geneva" pitchFamily="121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entury Gothic" pitchFamily="34" charset="0"/>
                <a:ea typeface="Geneva" pitchFamily="121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entury Gothic" pitchFamily="34" charset="0"/>
                <a:ea typeface="Geneva" pitchFamily="121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entury Gothic" pitchFamily="34" charset="0"/>
                <a:ea typeface="Geneva" pitchFamily="12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entury Gothic" pitchFamily="34" charset="0"/>
                <a:ea typeface="Geneva" pitchFamily="121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entury Gothic" pitchFamily="34" charset="0"/>
                <a:ea typeface="Geneva" pitchFamily="121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entury Gothic" pitchFamily="34" charset="0"/>
                <a:ea typeface="Geneva" pitchFamily="121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entury Gothic" pitchFamily="34" charset="0"/>
                <a:ea typeface="Geneva" pitchFamily="121" charset="-128"/>
              </a:defRPr>
            </a:lvl9pPr>
          </a:lstStyle>
          <a:p>
            <a:r>
              <a:rPr lang="en-US" sz="4800" b="1" dirty="0"/>
              <a:t>CV Surgery During Pregnancy</a:t>
            </a:r>
          </a:p>
        </p:txBody>
      </p:sp>
    </p:spTree>
    <p:extLst>
      <p:ext uri="{BB962C8B-B14F-4D97-AF65-F5344CB8AC3E}">
        <p14:creationId xmlns:p14="http://schemas.microsoft.com/office/powerpoint/2010/main" val="337953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4935" y="942524"/>
            <a:ext cx="8395236" cy="5518264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Follow AHA guidelines 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IE prophylaxis generally not required during uncomplicated delivery</a:t>
            </a:r>
          </a:p>
          <a:p>
            <a:r>
              <a:rPr lang="en-US" sz="3200" dirty="0">
                <a:solidFill>
                  <a:schemeClr val="bg1"/>
                </a:solidFill>
              </a:rPr>
              <a:t>Not required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Isolated ASD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6 months after PDA or VSD closure</a:t>
            </a:r>
          </a:p>
          <a:p>
            <a:r>
              <a:rPr lang="en-US" sz="3200" dirty="0">
                <a:solidFill>
                  <a:schemeClr val="bg1"/>
                </a:solidFill>
              </a:rPr>
              <a:t>Reasonable in high-risk patients </a:t>
            </a:r>
          </a:p>
          <a:p>
            <a:pPr lvl="1"/>
            <a:r>
              <a:rPr lang="en-US" sz="2800" dirty="0" err="1">
                <a:solidFill>
                  <a:schemeClr val="bg1"/>
                </a:solidFill>
              </a:rPr>
              <a:t>Marfan</a:t>
            </a:r>
            <a:r>
              <a:rPr lang="en-US" sz="2800" dirty="0">
                <a:solidFill>
                  <a:schemeClr val="bg1"/>
                </a:solidFill>
              </a:rPr>
              <a:t>, cyanotic/complex CHD, valve prosthesis</a:t>
            </a:r>
          </a:p>
          <a:p>
            <a:pPr marL="457200" lvl="1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6566" y="77788"/>
            <a:ext cx="8264525" cy="685800"/>
          </a:xfrm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normAutofit fontScale="90000"/>
          </a:bodyPr>
          <a:lstStyle/>
          <a:p>
            <a:pPr eaLnBrk="1" hangingPunct="1">
              <a:defRPr/>
            </a:pPr>
            <a:r>
              <a:rPr lang="en-US" sz="4800" b="1" dirty="0">
                <a:cs typeface="+mj-cs"/>
              </a:rPr>
              <a:t>Endocarditis Prophylaxis</a:t>
            </a:r>
          </a:p>
        </p:txBody>
      </p:sp>
    </p:spTree>
    <p:extLst>
      <p:ext uri="{BB962C8B-B14F-4D97-AF65-F5344CB8AC3E}">
        <p14:creationId xmlns:p14="http://schemas.microsoft.com/office/powerpoint/2010/main" val="400453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7ECACA-5982-3248-98C7-1EE29F264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" b="1100"/>
          <a:stretch/>
        </p:blipFill>
        <p:spPr>
          <a:xfrm>
            <a:off x="554369" y="879928"/>
            <a:ext cx="8239895" cy="33112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655205-E04D-2345-9E8B-DC366C56DCBE}"/>
              </a:ext>
            </a:extLst>
          </p:cNvPr>
          <p:cNvSpPr txBox="1"/>
          <p:nvPr/>
        </p:nvSpPr>
        <p:spPr>
          <a:xfrm>
            <a:off x="554370" y="144860"/>
            <a:ext cx="82398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solidFill>
                  <a:schemeClr val="bg1"/>
                </a:solidFill>
              </a:rPr>
              <a:t>The Pregnancy Heart Team</a:t>
            </a:r>
          </a:p>
        </p:txBody>
      </p:sp>
    </p:spTree>
    <p:extLst>
      <p:ext uri="{BB962C8B-B14F-4D97-AF65-F5344CB8AC3E}">
        <p14:creationId xmlns:p14="http://schemas.microsoft.com/office/powerpoint/2010/main" val="11776518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FFFA3-0C1B-F847-B984-A867A9942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do I work up for NEW or worsening heart disease?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140FF-4374-FB41-9179-C96C456BDC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962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86image9182208">
            <a:extLst>
              <a:ext uri="{FF2B5EF4-FFF2-40B4-BE49-F238E27FC236}">
                <a16:creationId xmlns:a16="http://schemas.microsoft.com/office/drawing/2014/main" id="{28230524-F02A-E648-A2E0-040A033E9F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367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2732" y="2002219"/>
            <a:ext cx="8711986" cy="3340013"/>
          </a:xfrm>
        </p:spPr>
        <p:txBody>
          <a:bodyPr/>
          <a:lstStyle/>
          <a:p>
            <a:r>
              <a:rPr lang="en-US" b="1" dirty="0"/>
              <a:t>List the congenital and acquired cardiac lesions of concern in pregnancy </a:t>
            </a:r>
          </a:p>
          <a:p>
            <a:r>
              <a:rPr lang="en-US" b="1" dirty="0"/>
              <a:t>Describe the medications used to control cardiac symptoms in pregnancy and their safety profiles</a:t>
            </a:r>
            <a:r>
              <a:rPr lang="en-US" dirty="0"/>
              <a:t> </a:t>
            </a:r>
          </a:p>
          <a:p>
            <a:r>
              <a:rPr lang="en-US" b="1" dirty="0"/>
              <a:t>Understand best practices around labor management in women with cardiac disease in pregnancy </a:t>
            </a:r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851" y="1083473"/>
            <a:ext cx="7673949" cy="51435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Learning Objectives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291" y="6263277"/>
            <a:ext cx="360362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8226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2ADE4-330A-5D44-AE47-754F68834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Cardiomyopathy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ADF25-D237-1241-92BA-DF392C864F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Dilated</a:t>
            </a:r>
          </a:p>
          <a:p>
            <a:r>
              <a:rPr lang="en-US" sz="2400" dirty="0"/>
              <a:t>Hypertrophic</a:t>
            </a:r>
          </a:p>
          <a:p>
            <a:r>
              <a:rPr lang="en-US" sz="2400" dirty="0"/>
              <a:t>Peri-Partum</a:t>
            </a:r>
          </a:p>
        </p:txBody>
      </p:sp>
    </p:spTree>
    <p:extLst>
      <p:ext uri="{BB962C8B-B14F-4D97-AF65-F5344CB8AC3E}">
        <p14:creationId xmlns:p14="http://schemas.microsoft.com/office/powerpoint/2010/main" val="11479952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43347"/>
          <a:stretch/>
        </p:blipFill>
        <p:spPr>
          <a:xfrm>
            <a:off x="653143" y="1161141"/>
            <a:ext cx="7402286" cy="27183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942" y="3879473"/>
            <a:ext cx="4269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Systolic dysfunction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pump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problems with forward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Overflow/</a:t>
            </a:r>
            <a:r>
              <a:rPr lang="en-US" dirty="0" err="1">
                <a:solidFill>
                  <a:schemeClr val="bg1"/>
                </a:solidFill>
              </a:rPr>
              <a:t>regurg</a:t>
            </a:r>
            <a:r>
              <a:rPr lang="en-US" dirty="0">
                <a:solidFill>
                  <a:schemeClr val="bg1"/>
                </a:solidFill>
              </a:rPr>
              <a:t> goes back into lungs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REDUCE 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AVOID HTN (afterload sensitive)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IONTROPS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14D1D1-2224-5C46-B0A3-868712105120}"/>
              </a:ext>
            </a:extLst>
          </p:cNvPr>
          <p:cNvSpPr txBox="1"/>
          <p:nvPr/>
        </p:nvSpPr>
        <p:spPr>
          <a:xfrm>
            <a:off x="0" y="24428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dirty="0">
                <a:solidFill>
                  <a:schemeClr val="bg1"/>
                </a:solidFill>
                <a:ea typeface="MS PGothic" charset="-128"/>
              </a:rPr>
              <a:t>Consider echocardiogram and/or EKG in patients with several years of HTN, </a:t>
            </a:r>
          </a:p>
          <a:p>
            <a:pPr algn="ctr"/>
            <a:r>
              <a:rPr lang="en-US" altLang="en-US" sz="2000" dirty="0">
                <a:solidFill>
                  <a:schemeClr val="bg1"/>
                </a:solidFill>
                <a:ea typeface="MS PGothic" charset="-128"/>
              </a:rPr>
              <a:t>especially if severe or other co-morbidities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D777C9-0B2C-5545-8865-790C26337E4B}"/>
              </a:ext>
            </a:extLst>
          </p:cNvPr>
          <p:cNvSpPr txBox="1"/>
          <p:nvPr/>
        </p:nvSpPr>
        <p:spPr>
          <a:xfrm>
            <a:off x="5558972" y="3879473"/>
            <a:ext cx="35850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Diastolic dysfunction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filling problem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flow that can’t move forward builds up in lungs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RATE CONTROL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Avoid TACHYCARDIA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Afib</a:t>
            </a:r>
            <a:r>
              <a:rPr lang="en-US" dirty="0">
                <a:solidFill>
                  <a:schemeClr val="bg1"/>
                </a:solidFill>
              </a:rPr>
              <a:t> sensitive</a:t>
            </a:r>
          </a:p>
        </p:txBody>
      </p:sp>
    </p:spTree>
    <p:extLst>
      <p:ext uri="{BB962C8B-B14F-4D97-AF65-F5344CB8AC3E}">
        <p14:creationId xmlns:p14="http://schemas.microsoft.com/office/powerpoint/2010/main" val="8923012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820739" y="186884"/>
            <a:ext cx="7477125" cy="95268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700" dirty="0">
                <a:solidFill>
                  <a:schemeClr val="bg1"/>
                </a:solidFill>
              </a:rPr>
              <a:t>Peripartum Cardiomyopathy                                Diagnostic Criteria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160337" y="1371316"/>
            <a:ext cx="8736920" cy="4826283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Classic</a:t>
            </a:r>
          </a:p>
          <a:p>
            <a:pPr lvl="1" eaLnBrk="1" hangingPunct="1"/>
            <a:r>
              <a:rPr lang="en-US" altLang="en-US" sz="2400" dirty="0"/>
              <a:t>Development of heart failure within last month of gestation or 5 months postpartum</a:t>
            </a:r>
          </a:p>
          <a:p>
            <a:pPr lvl="1" eaLnBrk="1" hangingPunct="1"/>
            <a:r>
              <a:rPr lang="en-US" altLang="en-US" sz="2400" dirty="0"/>
              <a:t>Absence of an identifiable cause for heart failure</a:t>
            </a:r>
          </a:p>
          <a:p>
            <a:pPr lvl="1" eaLnBrk="1" hangingPunct="1"/>
            <a:r>
              <a:rPr lang="en-US" altLang="en-US" sz="2400" dirty="0"/>
              <a:t>Absence of recognizable cardiac disease before pregnancy</a:t>
            </a:r>
          </a:p>
          <a:p>
            <a:pPr eaLnBrk="1" hangingPunct="1"/>
            <a:r>
              <a:rPr lang="en-US" altLang="en-US" sz="3200" dirty="0"/>
              <a:t>Additional</a:t>
            </a:r>
          </a:p>
          <a:p>
            <a:pPr lvl="1" eaLnBrk="1" hangingPunct="1"/>
            <a:r>
              <a:rPr lang="en-US" altLang="en-US" sz="2400" dirty="0"/>
              <a:t>Left ventricular systolic dysfunction</a:t>
            </a:r>
          </a:p>
          <a:p>
            <a:pPr lvl="2" eaLnBrk="1" hangingPunct="1"/>
            <a:r>
              <a:rPr lang="en-US" altLang="en-US" sz="2000" dirty="0"/>
              <a:t>Ejection fraction &lt;45%</a:t>
            </a:r>
          </a:p>
          <a:p>
            <a:pPr lvl="2" eaLnBrk="1" hangingPunct="1"/>
            <a:r>
              <a:rPr lang="en-US" altLang="en-US" sz="2000" dirty="0"/>
              <a:t>Shortening fraction &lt; 30%</a:t>
            </a:r>
          </a:p>
          <a:p>
            <a:pPr lvl="2" eaLnBrk="1" hangingPunct="1"/>
            <a:r>
              <a:rPr lang="en-US" altLang="en-US" sz="2000" dirty="0"/>
              <a:t>LV end-diastolic volume &gt; 2.5 cm/m</a:t>
            </a:r>
            <a:r>
              <a:rPr lang="en-US" altLang="en-US" sz="2000" baseline="30000" dirty="0"/>
              <a:t>2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4559301" y="6396335"/>
            <a:ext cx="3371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1200" dirty="0">
                <a:latin typeface="Tahoma" panose="020B0604030504040204" pitchFamily="34" charset="0"/>
              </a:rPr>
              <a:t>Pearson et al. JAMA 2000;283:1183.            NIH workshop recommendations and review.</a:t>
            </a:r>
            <a:endParaRPr lang="en-US" altLang="en-US" sz="1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2218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 descr="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15010" r="3334" b="5316"/>
          <a:stretch>
            <a:fillRect/>
          </a:stretch>
        </p:blipFill>
        <p:spPr bwMode="auto">
          <a:xfrm>
            <a:off x="1646421" y="1028700"/>
            <a:ext cx="6205808" cy="503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6"/>
          <p:cNvSpPr>
            <a:spLocks noGrp="1" noChangeArrowheads="1"/>
          </p:cNvSpPr>
          <p:nvPr>
            <p:ph type="title"/>
          </p:nvPr>
        </p:nvSpPr>
        <p:spPr>
          <a:xfrm>
            <a:off x="374715" y="0"/>
            <a:ext cx="8272019" cy="1028700"/>
          </a:xfrm>
        </p:spPr>
        <p:txBody>
          <a:bodyPr>
            <a:normAutofit/>
          </a:bodyPr>
          <a:lstStyle/>
          <a:p>
            <a:pPr algn="ctr"/>
            <a:r>
              <a:rPr lang="en-US" altLang="en-US" sz="2700" dirty="0">
                <a:solidFill>
                  <a:schemeClr val="bg1"/>
                </a:solidFill>
              </a:rPr>
              <a:t>Clinical Presentation</a:t>
            </a:r>
            <a:br>
              <a:rPr lang="en-US" altLang="en-US" sz="2700" dirty="0">
                <a:solidFill>
                  <a:schemeClr val="bg1"/>
                </a:solidFill>
              </a:rPr>
            </a:br>
            <a:r>
              <a:rPr lang="en-US" altLang="en-US" sz="2700" dirty="0">
                <a:solidFill>
                  <a:schemeClr val="bg1"/>
                </a:solidFill>
              </a:rPr>
              <a:t>90% cases occur 1st 2 months postpartum</a:t>
            </a:r>
          </a:p>
        </p:txBody>
      </p: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5805714" y="6335974"/>
            <a:ext cx="299144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50" dirty="0"/>
              <a:t>Martin S. </a:t>
            </a:r>
            <a:r>
              <a:rPr lang="en-US" altLang="en-US" sz="1050" dirty="0" err="1"/>
              <a:t>Contemp</a:t>
            </a:r>
            <a:r>
              <a:rPr lang="en-US" altLang="en-US" sz="1050" dirty="0"/>
              <a:t> OBG April 2006</a:t>
            </a:r>
          </a:p>
        </p:txBody>
      </p:sp>
    </p:spTree>
    <p:extLst>
      <p:ext uri="{BB962C8B-B14F-4D97-AF65-F5344CB8AC3E}">
        <p14:creationId xmlns:p14="http://schemas.microsoft.com/office/powerpoint/2010/main" val="19926648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741362" y="146334"/>
            <a:ext cx="7773988" cy="1087016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bg1"/>
                </a:solidFill>
              </a:rPr>
              <a:t>Cardiomyopathy</a:t>
            </a: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3600" dirty="0">
                <a:solidFill>
                  <a:schemeClr val="bg1"/>
                </a:solidFill>
              </a:rPr>
              <a:t>Management Principles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741362" y="1539945"/>
            <a:ext cx="7886700" cy="3006599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en-US" altLang="en-US" sz="3600" dirty="0"/>
              <a:t>Reduce cardiac preload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en-US" altLang="en-US" sz="3600" dirty="0"/>
              <a:t>Reduce cardiac afterload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en-US" altLang="en-US" sz="3600" dirty="0"/>
              <a:t>Improve contractility</a:t>
            </a:r>
          </a:p>
        </p:txBody>
      </p:sp>
    </p:spTree>
    <p:extLst>
      <p:ext uri="{BB962C8B-B14F-4D97-AF65-F5344CB8AC3E}">
        <p14:creationId xmlns:p14="http://schemas.microsoft.com/office/powerpoint/2010/main" val="33608425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772885" y="7075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NT-</a:t>
            </a:r>
            <a:r>
              <a:rPr lang="en-US" altLang="en-US" sz="3600" dirty="0" err="1"/>
              <a:t>proB</a:t>
            </a:r>
            <a:r>
              <a:rPr lang="en-US" altLang="en-US" sz="3600" dirty="0"/>
              <a:t>-type Natriuretic Peptide/BNP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526143" y="1213758"/>
            <a:ext cx="8167914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Released by ventricles in response to volume and pressure overload</a:t>
            </a:r>
          </a:p>
          <a:p>
            <a:pPr eaLnBrk="1" hangingPunct="1"/>
            <a:r>
              <a:rPr lang="en-US" altLang="en-US" sz="2800" dirty="0"/>
              <a:t>Elevated in proportion to the degree of LV dysfunction</a:t>
            </a:r>
          </a:p>
          <a:p>
            <a:pPr eaLnBrk="1" hangingPunct="1"/>
            <a:r>
              <a:rPr lang="en-US" altLang="en-US" sz="2800" dirty="0"/>
              <a:t>Normal BNP levels helpful to exclude cardiac decompensation in pregnant women</a:t>
            </a:r>
          </a:p>
          <a:p>
            <a:pPr eaLnBrk="1" hangingPunct="1"/>
            <a:r>
              <a:rPr lang="en-US" altLang="en-US" sz="2800" dirty="0"/>
              <a:t>BNP levels useful to assess patient with dyspnea and suspected CHF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B94050-E0C8-9344-96AF-17E924B6D911}"/>
              </a:ext>
            </a:extLst>
          </p:cNvPr>
          <p:cNvSpPr txBox="1"/>
          <p:nvPr/>
        </p:nvSpPr>
        <p:spPr>
          <a:xfrm>
            <a:off x="4078514" y="6324600"/>
            <a:ext cx="50654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/>
              <a:t>Kampman</a:t>
            </a:r>
            <a:r>
              <a:rPr lang="en-US" sz="1350" dirty="0"/>
              <a:t> et al EHJ 2014; Ker et al OB Med 2018</a:t>
            </a:r>
          </a:p>
          <a:p>
            <a:r>
              <a:rPr lang="en-US" sz="1350" dirty="0"/>
              <a:t>ACC/AHA Guidelines </a:t>
            </a:r>
            <a:r>
              <a:rPr lang="en-US" sz="1350" dirty="0" err="1"/>
              <a:t>Yancy</a:t>
            </a:r>
            <a:r>
              <a:rPr lang="en-US" sz="1350" dirty="0"/>
              <a:t> et al JACC 2017</a:t>
            </a:r>
          </a:p>
        </p:txBody>
      </p:sp>
    </p:spTree>
    <p:extLst>
      <p:ext uri="{BB962C8B-B14F-4D97-AF65-F5344CB8AC3E}">
        <p14:creationId xmlns:p14="http://schemas.microsoft.com/office/powerpoint/2010/main" val="38150349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-217714" y="0"/>
            <a:ext cx="9681028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Practical Management of </a:t>
            </a:r>
            <a:r>
              <a:rPr lang="en-US" altLang="en-US" sz="4000" dirty="0">
                <a:solidFill>
                  <a:schemeClr val="bg1"/>
                </a:solidFill>
              </a:rPr>
              <a:t>PPCM &amp; Cardiomyopathy</a:t>
            </a:r>
            <a:endParaRPr lang="en-US" altLang="en-US" sz="4000" dirty="0"/>
          </a:p>
        </p:txBody>
      </p:sp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322942" y="1240971"/>
            <a:ext cx="8371115" cy="500017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Preload reduction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Furosemide 20-40 mg daily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Use carefully in undelivered patients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Improve contractility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Inotropic Therapy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Digoxin 0.25-0.5 mg </a:t>
            </a:r>
            <a:r>
              <a:rPr lang="en-US" altLang="en-US" sz="2000" dirty="0" err="1"/>
              <a:t>qd</a:t>
            </a:r>
            <a:r>
              <a:rPr lang="en-US" altLang="en-US" sz="2000" dirty="0"/>
              <a:t> (goal serum level 1-2)</a:t>
            </a:r>
          </a:p>
          <a:p>
            <a:pPr lvl="2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l-GR" altLang="en-US" sz="2800" dirty="0">
                <a:cs typeface="Tahoma" panose="020B0604030504040204" pitchFamily="34" charset="0"/>
              </a:rPr>
              <a:t>β</a:t>
            </a:r>
            <a:r>
              <a:rPr lang="en-US" altLang="en-US" sz="2800" dirty="0">
                <a:cs typeface="Tahoma" panose="020B0604030504040204" pitchFamily="34" charset="0"/>
              </a:rPr>
              <a:t>-blocker therapy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cs typeface="Tahoma" panose="020B0604030504040204" pitchFamily="34" charset="0"/>
              </a:rPr>
              <a:t>Metoprolol (Lopressor</a:t>
            </a:r>
            <a:r>
              <a:rPr lang="en-US" altLang="en-US" sz="2400" baseline="30000" dirty="0">
                <a:cs typeface="Tahoma" panose="020B0604030504040204" pitchFamily="34" charset="0"/>
              </a:rPr>
              <a:t>®</a:t>
            </a:r>
            <a:r>
              <a:rPr lang="en-US" altLang="en-US" sz="2400" dirty="0">
                <a:cs typeface="Tahoma" panose="020B0604030504040204" pitchFamily="34" charset="0"/>
              </a:rPr>
              <a:t>) 12.5-100 mg </a:t>
            </a:r>
            <a:r>
              <a:rPr lang="en-US" altLang="en-US" sz="2400" dirty="0" err="1">
                <a:cs typeface="Tahoma" panose="020B0604030504040204" pitchFamily="34" charset="0"/>
              </a:rPr>
              <a:t>qd</a:t>
            </a:r>
            <a:r>
              <a:rPr lang="en-US" altLang="en-US" sz="2400" dirty="0">
                <a:cs typeface="Tahoma" panose="020B0604030504040204" pitchFamily="34" charset="0"/>
              </a:rPr>
              <a:t>   (goal HR 80-100)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cs typeface="Tahoma" panose="020B0604030504040204" pitchFamily="34" charset="0"/>
              </a:rPr>
              <a:t>Carvedilol</a:t>
            </a:r>
            <a:r>
              <a:rPr lang="en-US" altLang="en-US" sz="2400" dirty="0"/>
              <a:t> (Coreg</a:t>
            </a:r>
            <a:r>
              <a:rPr lang="en-US" altLang="en-US" sz="2400" baseline="30000" dirty="0">
                <a:cs typeface="Tahoma" panose="020B0604030504040204" pitchFamily="34" charset="0"/>
              </a:rPr>
              <a:t>®</a:t>
            </a:r>
            <a:r>
              <a:rPr lang="en-US" altLang="en-US" sz="2400" dirty="0">
                <a:cs typeface="Tahoma" panose="020B0604030504040204" pitchFamily="34" charset="0"/>
              </a:rPr>
              <a:t>) 3.125-25 mg bid</a:t>
            </a:r>
            <a:endParaRPr lang="el-GR" altLang="en-US" sz="2400" dirty="0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5798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7"/>
          <p:cNvSpPr>
            <a:spLocks noGrp="1" noChangeArrowheads="1"/>
          </p:cNvSpPr>
          <p:nvPr>
            <p:ph type="title"/>
          </p:nvPr>
        </p:nvSpPr>
        <p:spPr>
          <a:xfrm>
            <a:off x="-116114" y="104197"/>
            <a:ext cx="9260113" cy="1129436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bg1"/>
                </a:solidFill>
              </a:rPr>
              <a:t>Practical Management of PPCM &amp; Cardiomyopathy</a:t>
            </a: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3200" dirty="0">
                <a:solidFill>
                  <a:schemeClr val="bg1"/>
                </a:solidFill>
              </a:rPr>
              <a:t>Afterload reduction</a:t>
            </a:r>
          </a:p>
        </p:txBody>
      </p:sp>
      <p:sp>
        <p:nvSpPr>
          <p:cNvPr id="68610" name="Rectangle 28"/>
          <p:cNvSpPr>
            <a:spLocks noGrp="1" noChangeArrowheads="1"/>
          </p:cNvSpPr>
          <p:nvPr>
            <p:ph idx="1"/>
          </p:nvPr>
        </p:nvSpPr>
        <p:spPr>
          <a:xfrm>
            <a:off x="0" y="1429430"/>
            <a:ext cx="9144000" cy="457948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Control blood pressure with vasodilators (goal SBP &lt;110)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500" dirty="0"/>
              <a:t> </a:t>
            </a:r>
            <a:r>
              <a:rPr lang="en-US" altLang="en-US" dirty="0"/>
              <a:t>Hydralazine 25 – 100 mg up to </a:t>
            </a:r>
            <a:r>
              <a:rPr lang="en-US" altLang="en-US" dirty="0" err="1"/>
              <a:t>qid</a:t>
            </a:r>
            <a:endParaRPr lang="en-US" altLang="en-US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				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Amlodipine (Norvasc</a:t>
            </a:r>
            <a:r>
              <a:rPr lang="en-US" altLang="en-US" sz="2400" baseline="30000" dirty="0">
                <a:cs typeface="Tahoma" panose="020B0604030504040204" pitchFamily="34" charset="0"/>
              </a:rPr>
              <a:t>®</a:t>
            </a:r>
            <a:r>
              <a:rPr lang="en-US" altLang="en-US" sz="2400" dirty="0">
                <a:cs typeface="Tahoma" panose="020B0604030504040204" pitchFamily="34" charset="0"/>
              </a:rPr>
              <a:t>) 5-10 mg/day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cs typeface="Tahoma" panose="020B0604030504040204" pitchFamily="34" charset="0"/>
              </a:rPr>
              <a:t>				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cs typeface="Tahoma" panose="020B0604030504040204" pitchFamily="34" charset="0"/>
              </a:rPr>
              <a:t>Long acting nitroglycerin (</a:t>
            </a:r>
            <a:r>
              <a:rPr lang="en-US" altLang="en-US" sz="2400" dirty="0" err="1">
                <a:cs typeface="Tahoma" panose="020B0604030504040204" pitchFamily="34" charset="0"/>
              </a:rPr>
              <a:t>Isordil</a:t>
            </a:r>
            <a:r>
              <a:rPr lang="en-US" altLang="en-US" sz="2400" baseline="30000" dirty="0">
                <a:cs typeface="Tahoma" panose="020B0604030504040204" pitchFamily="34" charset="0"/>
              </a:rPr>
              <a:t>®</a:t>
            </a:r>
            <a:r>
              <a:rPr lang="en-US" altLang="en-US" sz="2400" dirty="0">
                <a:cs typeface="Tahoma" panose="020B0604030504040204" pitchFamily="34" charset="0"/>
              </a:rPr>
              <a:t>) 40 mg </a:t>
            </a:r>
            <a:r>
              <a:rPr lang="en-US" altLang="en-US" sz="2400" dirty="0" err="1">
                <a:cs typeface="Tahoma" panose="020B0604030504040204" pitchFamily="34" charset="0"/>
              </a:rPr>
              <a:t>qd</a:t>
            </a:r>
            <a:endParaRPr lang="en-US" altLang="en-US" sz="2400" dirty="0"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cs typeface="Tahoma" panose="020B0604030504040204" pitchFamily="34" charset="0"/>
              </a:rPr>
              <a:t>Postpartum: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500" dirty="0">
                <a:cs typeface="Tahoma" panose="020B0604030504040204" pitchFamily="34" charset="0"/>
              </a:rPr>
              <a:t>ACE inhibitor, </a:t>
            </a:r>
            <a:r>
              <a:rPr lang="en-US" altLang="en-US" sz="2500" dirty="0" err="1">
                <a:cs typeface="Tahoma" panose="020B0604030504040204" pitchFamily="34" charset="0"/>
              </a:rPr>
              <a:t>ie</a:t>
            </a:r>
            <a:r>
              <a:rPr lang="en-US" altLang="en-US" sz="2500" dirty="0">
                <a:cs typeface="Tahoma" panose="020B0604030504040204" pitchFamily="34" charset="0"/>
              </a:rPr>
              <a:t> enalapril (Vasotec</a:t>
            </a:r>
            <a:r>
              <a:rPr lang="en-US" altLang="en-US" sz="2500" baseline="30000" dirty="0">
                <a:cs typeface="Tahoma" panose="020B0604030504040204" pitchFamily="34" charset="0"/>
              </a:rPr>
              <a:t>®</a:t>
            </a:r>
            <a:r>
              <a:rPr lang="en-US" altLang="en-US" sz="2500" dirty="0">
                <a:cs typeface="Tahoma" panose="020B0604030504040204" pitchFamily="34" charset="0"/>
              </a:rPr>
              <a:t>) 5 mg bid</a:t>
            </a:r>
          </a:p>
        </p:txBody>
      </p:sp>
    </p:spTree>
    <p:extLst>
      <p:ext uri="{BB962C8B-B14F-4D97-AF65-F5344CB8AC3E}">
        <p14:creationId xmlns:p14="http://schemas.microsoft.com/office/powerpoint/2010/main" val="20485570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9657"/>
            <a:ext cx="8229600" cy="640897"/>
          </a:xfrm>
        </p:spPr>
        <p:txBody>
          <a:bodyPr/>
          <a:lstStyle/>
          <a:p>
            <a:r>
              <a:rPr lang="en-US" sz="4000" dirty="0" err="1">
                <a:solidFill>
                  <a:schemeClr val="bg1"/>
                </a:solidFill>
              </a:rPr>
              <a:t>Peripartum</a:t>
            </a:r>
            <a:r>
              <a:rPr lang="en-US" sz="4000" dirty="0">
                <a:solidFill>
                  <a:schemeClr val="bg1"/>
                </a:solidFill>
              </a:rPr>
              <a:t> Cardiomyopathy</a:t>
            </a:r>
          </a:p>
        </p:txBody>
      </p:sp>
      <p:sp>
        <p:nvSpPr>
          <p:cNvPr id="94211" name="Rectangle 5"/>
          <p:cNvSpPr>
            <a:spLocks noGrp="1" noChangeArrowheads="1"/>
          </p:cNvSpPr>
          <p:nvPr>
            <p:ph idx="1"/>
          </p:nvPr>
        </p:nvSpPr>
        <p:spPr>
          <a:xfrm>
            <a:off x="0" y="957943"/>
            <a:ext cx="9144000" cy="534125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bg1"/>
                </a:solidFill>
                <a:latin typeface="+mj-lt"/>
              </a:rPr>
              <a:t>Mortality rate 15-20%</a:t>
            </a:r>
          </a:p>
          <a:p>
            <a:pPr>
              <a:lnSpc>
                <a:spcPct val="80000"/>
              </a:lnSpc>
            </a:pPr>
            <a:r>
              <a:rPr lang="en-US" altLang="en-US" sz="2200" dirty="0">
                <a:solidFill>
                  <a:schemeClr val="bg1"/>
                </a:solidFill>
                <a:latin typeface="+mj-lt"/>
              </a:rPr>
              <a:t>Recovery: 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>
                <a:solidFill>
                  <a:schemeClr val="bg1"/>
                </a:solidFill>
                <a:latin typeface="+mj-lt"/>
              </a:rPr>
              <a:t>41-54% of patients will recover LV function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chemeClr val="bg1"/>
                </a:solidFill>
                <a:latin typeface="+mj-lt"/>
              </a:rPr>
              <a:t>Up to 50% have complete recovery, ~30% partial recovery, 20% get worse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>
                <a:solidFill>
                  <a:schemeClr val="bg1"/>
                </a:solidFill>
                <a:latin typeface="+mj-lt"/>
              </a:rPr>
              <a:t>Predictors for POOR recovery:</a:t>
            </a:r>
          </a:p>
          <a:p>
            <a:pPr lvl="2">
              <a:lnSpc>
                <a:spcPct val="80000"/>
              </a:lnSpc>
            </a:pPr>
            <a:r>
              <a:rPr lang="en-US" altLang="en-US" sz="2200" dirty="0">
                <a:solidFill>
                  <a:schemeClr val="bg1"/>
                </a:solidFill>
                <a:latin typeface="+mj-lt"/>
              </a:rPr>
              <a:t>EF </a:t>
            </a:r>
            <a:r>
              <a:rPr lang="en-US" altLang="en-US" sz="2200" u="sng" dirty="0">
                <a:solidFill>
                  <a:schemeClr val="bg1"/>
                </a:solidFill>
                <a:latin typeface="+mj-lt"/>
              </a:rPr>
              <a:t>&lt;</a:t>
            </a:r>
            <a:r>
              <a:rPr lang="en-US" altLang="en-US" sz="2200" dirty="0">
                <a:solidFill>
                  <a:schemeClr val="bg1"/>
                </a:solidFill>
                <a:latin typeface="+mj-lt"/>
              </a:rPr>
              <a:t> 30%</a:t>
            </a:r>
          </a:p>
          <a:p>
            <a:pPr lvl="2">
              <a:lnSpc>
                <a:spcPct val="80000"/>
              </a:lnSpc>
            </a:pPr>
            <a:r>
              <a:rPr lang="en-US" altLang="en-US" sz="2200" dirty="0">
                <a:solidFill>
                  <a:schemeClr val="bg1"/>
                </a:solidFill>
                <a:latin typeface="+mj-lt"/>
              </a:rPr>
              <a:t>Fractional shortening &lt; 20% and LV ED dimension </a:t>
            </a:r>
            <a:r>
              <a:rPr lang="en-US" altLang="en-US" sz="2200" u="sng" dirty="0">
                <a:solidFill>
                  <a:schemeClr val="bg1"/>
                </a:solidFill>
                <a:latin typeface="+mj-lt"/>
              </a:rPr>
              <a:t>&gt;</a:t>
            </a:r>
            <a:r>
              <a:rPr lang="en-US" altLang="en-US" sz="2200" dirty="0">
                <a:solidFill>
                  <a:schemeClr val="bg1"/>
                </a:solidFill>
                <a:latin typeface="+mj-lt"/>
              </a:rPr>
              <a:t> 6 cm</a:t>
            </a:r>
          </a:p>
          <a:p>
            <a:pPr lvl="2">
              <a:lnSpc>
                <a:spcPct val="80000"/>
              </a:lnSpc>
            </a:pPr>
            <a:r>
              <a:rPr lang="en-US" altLang="en-US" sz="2200" dirty="0">
                <a:solidFill>
                  <a:schemeClr val="bg1"/>
                </a:solidFill>
                <a:latin typeface="+mj-lt"/>
              </a:rPr>
              <a:t>Elevated troponin T</a:t>
            </a:r>
          </a:p>
          <a:p>
            <a:pPr lvl="2">
              <a:lnSpc>
                <a:spcPct val="80000"/>
              </a:lnSpc>
            </a:pPr>
            <a:r>
              <a:rPr lang="en-US" altLang="en-US" sz="2200" dirty="0">
                <a:solidFill>
                  <a:schemeClr val="bg1"/>
                </a:solidFill>
                <a:latin typeface="+mj-lt"/>
              </a:rPr>
              <a:t>Black race</a:t>
            </a:r>
          </a:p>
          <a:p>
            <a:pPr>
              <a:lnSpc>
                <a:spcPct val="80000"/>
              </a:lnSpc>
            </a:pPr>
            <a:r>
              <a:rPr lang="en-US" altLang="en-US" sz="2200" dirty="0">
                <a:solidFill>
                  <a:schemeClr val="bg1"/>
                </a:solidFill>
                <a:latin typeface="+mj-lt"/>
              </a:rPr>
              <a:t>Recurrence: 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>
                <a:solidFill>
                  <a:schemeClr val="bg1"/>
                </a:solidFill>
                <a:latin typeface="+mj-lt"/>
              </a:rPr>
              <a:t>Risk for recurrence even if apparently recovered LV dysfunction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solidFill>
                  <a:schemeClr val="bg1"/>
                </a:solidFill>
                <a:latin typeface="+mj-lt"/>
              </a:rPr>
              <a:t>Up to 50% recurrence risk in subsequent pregnancy</a:t>
            </a:r>
            <a:endParaRPr lang="en-US" altLang="en-US" sz="2200" dirty="0">
              <a:solidFill>
                <a:schemeClr val="bg1"/>
              </a:solidFill>
              <a:latin typeface="+mj-lt"/>
            </a:endParaRPr>
          </a:p>
          <a:p>
            <a:pPr lvl="1">
              <a:lnSpc>
                <a:spcPct val="80000"/>
              </a:lnSpc>
            </a:pPr>
            <a:r>
              <a:rPr lang="en-US" altLang="en-US" sz="2200" dirty="0">
                <a:solidFill>
                  <a:schemeClr val="bg1"/>
                </a:solidFill>
                <a:latin typeface="+mj-lt"/>
              </a:rPr>
              <a:t>Avoid pregnancy if persistent LV dysfunction </a:t>
            </a:r>
            <a:r>
              <a:rPr lang="mr-IN" altLang="en-US" sz="2200" dirty="0">
                <a:solidFill>
                  <a:schemeClr val="bg1"/>
                </a:solidFill>
                <a:latin typeface="+mj-lt"/>
              </a:rPr>
              <a:t>–</a:t>
            </a:r>
            <a:r>
              <a:rPr lang="en-US" altLang="en-US" sz="2200" dirty="0">
                <a:solidFill>
                  <a:schemeClr val="bg1"/>
                </a:solidFill>
                <a:latin typeface="+mj-lt"/>
              </a:rPr>
              <a:t> high risk for decompensation and mortality</a:t>
            </a:r>
          </a:p>
        </p:txBody>
      </p:sp>
    </p:spTree>
    <p:extLst>
      <p:ext uri="{BB962C8B-B14F-4D97-AF65-F5344CB8AC3E}">
        <p14:creationId xmlns:p14="http://schemas.microsoft.com/office/powerpoint/2010/main" val="2656603305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02744" y="6310125"/>
            <a:ext cx="53412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38150" hangingPunct="0"/>
            <a:r>
              <a:rPr lang="en-US" altLang="en-US" sz="1100" dirty="0">
                <a:latin typeface="Tw Cen MT" panose="020B0602020104020603" pitchFamily="34" charset="0"/>
              </a:rPr>
              <a:t>Felker, G M et al. (2000). Underlying causes and long-term survival in patients with initially unexplained cardiomyopathy. </a:t>
            </a:r>
            <a:r>
              <a:rPr lang="en-US" altLang="en-US" sz="1100" i="1" dirty="0">
                <a:latin typeface="Tw Cen MT" panose="020B0602020104020603" pitchFamily="34" charset="0"/>
              </a:rPr>
              <a:t>NEJM, 342</a:t>
            </a:r>
            <a:r>
              <a:rPr lang="en-US" altLang="en-US" sz="1100" dirty="0">
                <a:latin typeface="Tw Cen MT" panose="020B0602020104020603" pitchFamily="34" charset="0"/>
              </a:rPr>
              <a:t>(15), 1077-1084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145" y="135691"/>
            <a:ext cx="6411227" cy="51435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Survival PPCM vs. other CM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49" y="777080"/>
            <a:ext cx="8938945" cy="540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199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5FF306-BA92-B34B-8FFA-88B6D603A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514" y="1284068"/>
            <a:ext cx="4960620" cy="41148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29CB503-1259-F049-B856-74C663A058A6}"/>
              </a:ext>
            </a:extLst>
          </p:cNvPr>
          <p:cNvSpPr/>
          <p:nvPr/>
        </p:nvSpPr>
        <p:spPr bwMode="auto">
          <a:xfrm>
            <a:off x="4462144" y="2744833"/>
            <a:ext cx="401683" cy="1254035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00">
              <a:latin typeface="Arial" charset="0"/>
              <a:ea typeface="MS Pゴシック" pitchFamily="-92" charset="-128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6594746-041E-094F-81DC-80F6912C23FE}"/>
              </a:ext>
            </a:extLst>
          </p:cNvPr>
          <p:cNvSpPr/>
          <p:nvPr/>
        </p:nvSpPr>
        <p:spPr bwMode="auto">
          <a:xfrm>
            <a:off x="4888469" y="2751364"/>
            <a:ext cx="768871" cy="1267097"/>
          </a:xfrm>
          <a:prstGeom prst="round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00">
              <a:latin typeface="Arial" charset="0"/>
              <a:ea typeface="MS Pゴシック" pitchFamily="-92" charset="-128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FDDEBA1-287B-C94A-88AA-5B1A95C986F9}"/>
              </a:ext>
            </a:extLst>
          </p:cNvPr>
          <p:cNvSpPr/>
          <p:nvPr/>
        </p:nvSpPr>
        <p:spPr bwMode="auto">
          <a:xfrm>
            <a:off x="5675812" y="2744833"/>
            <a:ext cx="785405" cy="125403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00">
              <a:latin typeface="Arial" charset="0"/>
              <a:ea typeface="MS Pゴシック" pitchFamily="-92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EB770B-4E15-2F47-9387-9AA5324CBE77}"/>
              </a:ext>
            </a:extLst>
          </p:cNvPr>
          <p:cNvSpPr txBox="1"/>
          <p:nvPr/>
        </p:nvSpPr>
        <p:spPr>
          <a:xfrm>
            <a:off x="7087774" y="1666529"/>
            <a:ext cx="1791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Direct Pregnancy diseases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7F62D32-6795-6241-9C95-AE5C91D26F60}"/>
              </a:ext>
            </a:extLst>
          </p:cNvPr>
          <p:cNvCxnSpPr>
            <a:cxnSpLocks/>
          </p:cNvCxnSpPr>
          <p:nvPr/>
        </p:nvCxnSpPr>
        <p:spPr bwMode="auto">
          <a:xfrm flipH="1">
            <a:off x="6103978" y="2266693"/>
            <a:ext cx="983796" cy="4896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1B0082-232E-5246-BCF7-BC3726D141A7}"/>
              </a:ext>
            </a:extLst>
          </p:cNvPr>
          <p:cNvCxnSpPr>
            <a:cxnSpLocks/>
            <a:stCxn id="9" idx="1"/>
          </p:cNvCxnSpPr>
          <p:nvPr/>
        </p:nvCxnSpPr>
        <p:spPr bwMode="auto">
          <a:xfrm flipH="1">
            <a:off x="4255532" y="2266694"/>
            <a:ext cx="2832242" cy="4781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90222E5-2B64-3F4C-8C6A-F128C6281031}"/>
              </a:ext>
            </a:extLst>
          </p:cNvPr>
          <p:cNvSpPr/>
          <p:nvPr/>
        </p:nvSpPr>
        <p:spPr bwMode="auto">
          <a:xfrm>
            <a:off x="2801523" y="2421688"/>
            <a:ext cx="401683" cy="1569992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00">
              <a:latin typeface="Arial" charset="0"/>
              <a:ea typeface="MS Pゴシック" pitchFamily="-92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6497B7-BC71-0F49-9313-2EF3F4048169}"/>
              </a:ext>
            </a:extLst>
          </p:cNvPr>
          <p:cNvSpPr txBox="1"/>
          <p:nvPr/>
        </p:nvSpPr>
        <p:spPr>
          <a:xfrm>
            <a:off x="22249" y="866408"/>
            <a:ext cx="2425984" cy="46110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Cardiac diseases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44EE6B5-9B9C-5448-8ACF-46D5B2A9C848}"/>
              </a:ext>
            </a:extLst>
          </p:cNvPr>
          <p:cNvCxnSpPr>
            <a:cxnSpLocks/>
          </p:cNvCxnSpPr>
          <p:nvPr/>
        </p:nvCxnSpPr>
        <p:spPr bwMode="auto">
          <a:xfrm>
            <a:off x="1878118" y="1322387"/>
            <a:ext cx="1282405" cy="11245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4FF67AD-CB9A-CE4B-BE8B-A0955DE32C0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184016" y="3998867"/>
            <a:ext cx="2575015" cy="5042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74B851D0-2046-9545-B8A8-97AB1B51E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65634"/>
            <a:ext cx="7772400" cy="1143000"/>
          </a:xfrm>
        </p:spPr>
        <p:txBody>
          <a:bodyPr/>
          <a:lstStyle/>
          <a:p>
            <a:r>
              <a:rPr lang="en-US" dirty="0"/>
              <a:t>Maternal Mortality in Pregnancy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DD9637-9D4B-3049-B80C-B89F1C4B99B7}"/>
              </a:ext>
            </a:extLst>
          </p:cNvPr>
          <p:cNvSpPr txBox="1"/>
          <p:nvPr/>
        </p:nvSpPr>
        <p:spPr>
          <a:xfrm>
            <a:off x="7088653" y="4056186"/>
            <a:ext cx="1791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Clotting diseases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291" y="6263277"/>
            <a:ext cx="360362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054CE0C-F939-2F49-9CC6-C7D1DA1186B1}"/>
              </a:ext>
            </a:extLst>
          </p:cNvPr>
          <p:cNvSpPr/>
          <p:nvPr/>
        </p:nvSpPr>
        <p:spPr bwMode="auto">
          <a:xfrm>
            <a:off x="4046044" y="2757894"/>
            <a:ext cx="401683" cy="125403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00">
              <a:latin typeface="Arial" charset="0"/>
              <a:ea typeface="MS Pゴシック" pitchFamily="-92" charset="-128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C9A0EC5-4AFD-344E-9499-94C74A361E36}"/>
              </a:ext>
            </a:extLst>
          </p:cNvPr>
          <p:cNvCxnSpPr>
            <a:cxnSpLocks/>
          </p:cNvCxnSpPr>
          <p:nvPr/>
        </p:nvCxnSpPr>
        <p:spPr bwMode="auto">
          <a:xfrm>
            <a:off x="1921353" y="1322387"/>
            <a:ext cx="2774922" cy="14789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9089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5" grpId="0" animBg="1"/>
      <p:bldP spid="16" grpId="0" animBg="1"/>
      <p:bldP spid="20" grpId="0"/>
      <p:bldP spid="2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BCEE3-626F-3D41-8E07-C62A3B3C9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&amp; Cyanotic heart disease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301FE-6D12-1040-8901-9266E02EB8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927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62" y="855756"/>
            <a:ext cx="8758767" cy="578394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44 patients - 96 pregnancies</a:t>
            </a:r>
          </a:p>
          <a:p>
            <a:r>
              <a:rPr lang="en-US" dirty="0">
                <a:solidFill>
                  <a:schemeClr val="bg1"/>
                </a:solidFill>
              </a:rPr>
              <a:t>Adverse fetal outcome associated with 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 </a:t>
            </a:r>
            <a:r>
              <a:rPr lang="en-US" dirty="0" err="1">
                <a:solidFill>
                  <a:schemeClr val="bg1"/>
                </a:solidFill>
                <a:sym typeface="Symbol" pitchFamily="18" charset="2"/>
              </a:rPr>
              <a:t>Hb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,  O2, type of CHD, functional class</a:t>
            </a:r>
          </a:p>
          <a:p>
            <a:r>
              <a:rPr lang="en-US" dirty="0">
                <a:solidFill>
                  <a:schemeClr val="bg1"/>
                </a:solidFill>
              </a:rPr>
              <a:t>Fetal outcomes</a:t>
            </a:r>
          </a:p>
          <a:p>
            <a:pPr lvl="1"/>
            <a:r>
              <a:rPr lang="en-US" dirty="0">
                <a:solidFill>
                  <a:schemeClr val="bg1"/>
                </a:solidFill>
                <a:sym typeface="Symbol"/>
              </a:rPr>
              <a:t>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 fetal </a:t>
            </a:r>
            <a:r>
              <a:rPr lang="en-US" dirty="0">
                <a:solidFill>
                  <a:schemeClr val="bg1"/>
                </a:solidFill>
              </a:rPr>
              <a:t>loss (57%)</a:t>
            </a:r>
          </a:p>
          <a:p>
            <a:pPr lvl="1"/>
            <a:r>
              <a:rPr lang="en-US" dirty="0">
                <a:solidFill>
                  <a:schemeClr val="bg1"/>
                </a:solidFill>
                <a:sym typeface="Symbol"/>
              </a:rPr>
              <a:t> </a:t>
            </a:r>
            <a:r>
              <a:rPr lang="en-US" dirty="0">
                <a:solidFill>
                  <a:schemeClr val="bg1"/>
                </a:solidFill>
              </a:rPr>
              <a:t>Premature birth (37%)</a:t>
            </a:r>
          </a:p>
          <a:p>
            <a:pPr lvl="1"/>
            <a:r>
              <a:rPr lang="en-US" dirty="0">
                <a:solidFill>
                  <a:schemeClr val="bg1"/>
                </a:solidFill>
                <a:sym typeface="Symbol"/>
              </a:rPr>
              <a:t> </a:t>
            </a:r>
            <a:r>
              <a:rPr lang="en-US" dirty="0">
                <a:solidFill>
                  <a:schemeClr val="bg1"/>
                </a:solidFill>
              </a:rPr>
              <a:t>LBW infants</a:t>
            </a:r>
          </a:p>
          <a:p>
            <a:pPr lvl="1"/>
            <a:r>
              <a:rPr lang="en-US" dirty="0">
                <a:solidFill>
                  <a:schemeClr val="bg1"/>
                </a:solidFill>
                <a:sym typeface="Symbol"/>
              </a:rPr>
              <a:t> </a:t>
            </a:r>
            <a:r>
              <a:rPr lang="en-US" dirty="0">
                <a:solidFill>
                  <a:schemeClr val="bg1"/>
                </a:solidFill>
              </a:rPr>
              <a:t>CHD in offspring (5%)</a:t>
            </a:r>
          </a:p>
          <a:p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Maternal outcomes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32% </a:t>
            </a:r>
            <a:r>
              <a:rPr lang="en-US" dirty="0" err="1">
                <a:solidFill>
                  <a:schemeClr val="bg1"/>
                </a:solidFill>
              </a:rPr>
              <a:t>pt</a:t>
            </a:r>
            <a:r>
              <a:rPr lang="en-US" dirty="0">
                <a:solidFill>
                  <a:schemeClr val="bg1"/>
                </a:solidFill>
              </a:rPr>
              <a:t> CV complications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1 death from endocarditis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955" y="0"/>
            <a:ext cx="8264525" cy="685800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Cyanotic CHD</a:t>
            </a:r>
            <a:endParaRPr lang="en-US" sz="4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0" t="25255" r="-1623"/>
          <a:stretch/>
        </p:blipFill>
        <p:spPr bwMode="auto">
          <a:xfrm>
            <a:off x="5671316" y="1960768"/>
            <a:ext cx="3180713" cy="402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974630" y="6457136"/>
            <a:ext cx="3352515" cy="365125"/>
          </a:xfrm>
        </p:spPr>
        <p:txBody>
          <a:bodyPr/>
          <a:lstStyle/>
          <a:p>
            <a:pPr algn="r">
              <a:defRPr/>
            </a:pPr>
            <a:r>
              <a:rPr lang="en-US" sz="1400" dirty="0" err="1">
                <a:solidFill>
                  <a:schemeClr val="tx1"/>
                </a:solidFill>
                <a:ea typeface="ＭＳ Ｐゴシック" charset="-128"/>
              </a:rPr>
              <a:t>Presbitero</a:t>
            </a:r>
            <a:r>
              <a:rPr lang="en-US" sz="1400" dirty="0">
                <a:solidFill>
                  <a:schemeClr val="tx1"/>
                </a:solidFill>
                <a:ea typeface="ＭＳ Ｐゴシック" charset="-128"/>
              </a:rPr>
              <a:t> et al: Circulation 1994</a:t>
            </a:r>
            <a:endParaRPr lang="en-US" sz="1600" dirty="0">
              <a:solidFill>
                <a:schemeClr val="tx1"/>
              </a:solidFill>
              <a:ea typeface="ＭＳ Ｐゴシック" charset="-128"/>
            </a:endParaRPr>
          </a:p>
          <a:p>
            <a:pPr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8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2" descr="eisenmengers-en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2" y="1393824"/>
            <a:ext cx="3273266" cy="4321177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393824"/>
            <a:ext cx="4481945" cy="432117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</a:rPr>
              <a:t>Large L </a:t>
            </a:r>
            <a:r>
              <a:rPr lang="en-US" sz="3200" dirty="0">
                <a:solidFill>
                  <a:schemeClr val="bg1"/>
                </a:solidFill>
                <a:sym typeface="Symbol" pitchFamily="18" charset="2"/>
              </a:rPr>
              <a:t> R </a:t>
            </a:r>
            <a:r>
              <a:rPr lang="en-US" sz="3200" dirty="0">
                <a:solidFill>
                  <a:schemeClr val="bg1"/>
                </a:solidFill>
              </a:rPr>
              <a:t>shunt produces pulmonary hypertension and irreversible PVD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</a:rPr>
              <a:t>Shunt reverses R </a:t>
            </a:r>
            <a:r>
              <a:rPr lang="en-US" sz="3200" dirty="0">
                <a:solidFill>
                  <a:schemeClr val="bg1"/>
                </a:solidFill>
                <a:sym typeface="Symbol" pitchFamily="18" charset="2"/>
              </a:rPr>
              <a:t> L causing cyanosis</a:t>
            </a:r>
          </a:p>
        </p:txBody>
      </p:sp>
      <p:sp>
        <p:nvSpPr>
          <p:cNvPr id="273412" name="Rectangle 4"/>
          <p:cNvSpPr>
            <a:spLocks noChangeArrowheads="1"/>
          </p:cNvSpPr>
          <p:nvPr/>
        </p:nvSpPr>
        <p:spPr bwMode="auto">
          <a:xfrm>
            <a:off x="4114800" y="1524000"/>
            <a:ext cx="5029200" cy="112704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  <a:buClr>
                <a:schemeClr val="tx2"/>
              </a:buClr>
            </a:pPr>
            <a:br>
              <a:rPr lang="en-US" sz="2800" b="1" dirty="0">
                <a:latin typeface="Tw Cen MT" panose="020B0602020104020603" pitchFamily="34" charset="0"/>
                <a:sym typeface="Symbol" pitchFamily="18" charset="2"/>
              </a:rPr>
            </a:br>
            <a:endParaRPr lang="en-US" sz="2800" b="1" dirty="0">
              <a:latin typeface="Tw Cen MT" panose="020B0602020104020603" pitchFamily="34" charset="0"/>
              <a:sym typeface="Symbol" pitchFamily="18" charset="2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45082" y="71621"/>
            <a:ext cx="82645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w Cen MT" panose="020B0602020104020603" pitchFamily="34" charset="0"/>
                <a:ea typeface="Geneva" pitchFamily="121" charset="-128"/>
                <a:cs typeface="Tw Cen MT" panose="020B06020201040206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entury Gothic" pitchFamily="34" charset="0"/>
                <a:ea typeface="Geneva" pitchFamily="121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entury Gothic" pitchFamily="34" charset="0"/>
                <a:ea typeface="Geneva" pitchFamily="121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entury Gothic" pitchFamily="34" charset="0"/>
                <a:ea typeface="Geneva" pitchFamily="121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entury Gothic" pitchFamily="34" charset="0"/>
                <a:ea typeface="Geneva" pitchFamily="12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entury Gothic" pitchFamily="34" charset="0"/>
                <a:ea typeface="Geneva" pitchFamily="121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entury Gothic" pitchFamily="34" charset="0"/>
                <a:ea typeface="Geneva" pitchFamily="121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entury Gothic" pitchFamily="34" charset="0"/>
                <a:ea typeface="Geneva" pitchFamily="121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entury Gothic" pitchFamily="34" charset="0"/>
                <a:ea typeface="Geneva" pitchFamily="121" charset="-128"/>
              </a:defRPr>
            </a:lvl9pPr>
          </a:lstStyle>
          <a:p>
            <a:r>
              <a:rPr lang="en-US" sz="4800" b="1" dirty="0" err="1"/>
              <a:t>Eisenmenger</a:t>
            </a:r>
            <a:r>
              <a:rPr lang="en-US" sz="4800" b="1" dirty="0"/>
              <a:t> Syndrome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760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25" y="-91705"/>
            <a:ext cx="8786639" cy="1009650"/>
          </a:xfrm>
        </p:spPr>
        <p:txBody>
          <a:bodyPr/>
          <a:lstStyle/>
          <a:p>
            <a:r>
              <a:rPr lang="en-US" sz="4800" b="1" dirty="0" err="1"/>
              <a:t>Eisenmenger</a:t>
            </a:r>
            <a:r>
              <a:rPr lang="en-US" sz="4800" b="1" dirty="0"/>
              <a:t> Syndrome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4691" y="943911"/>
            <a:ext cx="8199912" cy="5914089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Very limited data on pregnancy</a:t>
            </a:r>
          </a:p>
          <a:p>
            <a:r>
              <a:rPr lang="en-US" sz="3200" dirty="0">
                <a:solidFill>
                  <a:schemeClr val="bg1"/>
                </a:solidFill>
              </a:rPr>
              <a:t>12 cases with 13 pregnancies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3 spontaneous abortions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1 premature labor 23 weeks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7 reach 3</a:t>
            </a:r>
            <a:r>
              <a:rPr lang="en-US" sz="3200" baseline="30000" dirty="0">
                <a:solidFill>
                  <a:schemeClr val="bg1"/>
                </a:solidFill>
              </a:rPr>
              <a:t>rd</a:t>
            </a:r>
            <a:r>
              <a:rPr lang="en-US" sz="3200" dirty="0">
                <a:solidFill>
                  <a:schemeClr val="bg1"/>
                </a:solidFill>
              </a:rPr>
              <a:t> trimester</a:t>
            </a: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Bed rest, heparin, C-section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Deaths: </a:t>
            </a: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2 maternal deaths 23 – 27 weeks</a:t>
            </a: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1 Postpartum at 30 days (PE)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05178" y="6538911"/>
            <a:ext cx="3019425" cy="365125"/>
          </a:xfrm>
        </p:spPr>
        <p:txBody>
          <a:bodyPr/>
          <a:lstStyle/>
          <a:p>
            <a:pPr algn="r">
              <a:defRPr/>
            </a:pPr>
            <a:r>
              <a:rPr lang="en-US" sz="1400" dirty="0">
                <a:solidFill>
                  <a:schemeClr val="tx1"/>
                </a:solidFill>
              </a:rPr>
              <a:t>Avila et al: </a:t>
            </a:r>
            <a:r>
              <a:rPr lang="en-US" sz="1400" dirty="0" err="1">
                <a:solidFill>
                  <a:schemeClr val="tx1"/>
                </a:solidFill>
              </a:rPr>
              <a:t>Eur</a:t>
            </a:r>
            <a:r>
              <a:rPr lang="en-US" sz="1400" dirty="0">
                <a:solidFill>
                  <a:schemeClr val="tx1"/>
                </a:solidFill>
              </a:rPr>
              <a:t> Heart J 1996 </a:t>
            </a:r>
          </a:p>
          <a:p>
            <a:pPr>
              <a:defRPr/>
            </a:pP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5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714957-ACCA-3646-812E-7E4A47DC9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Valvular disease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9475AE-40E2-184D-9946-81DD5A0584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414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27215"/>
            <a:ext cx="9144000" cy="6071321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3200" dirty="0">
                <a:solidFill>
                  <a:schemeClr val="bg1"/>
                </a:solidFill>
              </a:rPr>
              <a:t>ASD</a:t>
            </a:r>
            <a:endParaRPr lang="en-US" sz="2800" dirty="0">
              <a:solidFill>
                <a:schemeClr val="bg1"/>
              </a:solidFill>
            </a:endParaRPr>
          </a:p>
          <a:p>
            <a:pPr lvl="1">
              <a:spcBef>
                <a:spcPts val="300"/>
              </a:spcBef>
            </a:pPr>
            <a:r>
              <a:rPr lang="en-US" sz="2400" dirty="0">
                <a:solidFill>
                  <a:schemeClr val="bg1"/>
                </a:solidFill>
              </a:rPr>
              <a:t>Unrepaired ASD </a:t>
            </a:r>
          </a:p>
          <a:p>
            <a:pPr lvl="2">
              <a:spcBef>
                <a:spcPts val="3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</a:t>
            </a:r>
            <a:r>
              <a:rPr lang="en-US" sz="2000" dirty="0">
                <a:solidFill>
                  <a:schemeClr val="bg1"/>
                </a:solidFill>
              </a:rPr>
              <a:t> neonatal risk vs. repaired</a:t>
            </a:r>
          </a:p>
          <a:p>
            <a:pPr lvl="2">
              <a:spcBef>
                <a:spcPts val="3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</a:t>
            </a:r>
            <a:r>
              <a:rPr lang="en-US" sz="2000" dirty="0">
                <a:solidFill>
                  <a:schemeClr val="bg1"/>
                </a:solidFill>
              </a:rPr>
              <a:t> pre-</a:t>
            </a:r>
            <a:r>
              <a:rPr lang="en-US" sz="2000" dirty="0" err="1">
                <a:solidFill>
                  <a:schemeClr val="bg1"/>
                </a:solidFill>
              </a:rPr>
              <a:t>eclampsia</a:t>
            </a:r>
            <a:r>
              <a:rPr lang="en-US" sz="2000" dirty="0">
                <a:solidFill>
                  <a:schemeClr val="bg1"/>
                </a:solidFill>
              </a:rPr>
              <a:t> risk, SGA births</a:t>
            </a:r>
          </a:p>
          <a:p>
            <a:pPr lvl="2">
              <a:spcBef>
                <a:spcPts val="3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 </a:t>
            </a:r>
            <a:r>
              <a:rPr lang="en-US" sz="2000" dirty="0">
                <a:solidFill>
                  <a:schemeClr val="bg1"/>
                </a:solidFill>
              </a:rPr>
              <a:t>fetal mortality</a:t>
            </a:r>
          </a:p>
          <a:p>
            <a:pPr lvl="1">
              <a:spcBef>
                <a:spcPts val="300"/>
              </a:spcBef>
            </a:pPr>
            <a:r>
              <a:rPr lang="en-US" sz="2400" dirty="0">
                <a:solidFill>
                  <a:schemeClr val="bg1"/>
                </a:solidFill>
              </a:rPr>
              <a:t>L</a:t>
            </a:r>
            <a:r>
              <a:rPr lang="en-US" sz="2400" dirty="0">
                <a:solidFill>
                  <a:schemeClr val="bg1"/>
                </a:solidFill>
                <a:ea typeface="ＭＳ Ｐゴシック" charset="-128"/>
              </a:rPr>
              <a:t> to R shunt may </a:t>
            </a:r>
            <a:r>
              <a:rPr lang="en-US" sz="2400" dirty="0">
                <a:solidFill>
                  <a:schemeClr val="bg1"/>
                </a:solidFill>
                <a:ea typeface="ＭＳ Ｐゴシック" charset="-128"/>
                <a:sym typeface="Symbol" pitchFamily="18" charset="2"/>
              </a:rPr>
              <a:t></a:t>
            </a:r>
            <a:r>
              <a:rPr lang="en-US" sz="2400" dirty="0">
                <a:solidFill>
                  <a:schemeClr val="bg1"/>
                </a:solidFill>
                <a:ea typeface="ＭＳ Ｐゴシック" charset="-128"/>
              </a:rPr>
              <a:t> with CO change during pregnancy, counterbalanced by </a:t>
            </a:r>
            <a:r>
              <a:rPr lang="en-US" sz="2400" dirty="0">
                <a:solidFill>
                  <a:schemeClr val="bg1"/>
                </a:solidFill>
                <a:ea typeface="ＭＳ Ｐゴシック" charset="-128"/>
                <a:sym typeface="Symbol" pitchFamily="18" charset="2"/>
              </a:rPr>
              <a:t></a:t>
            </a:r>
            <a:r>
              <a:rPr lang="en-US" sz="2400" dirty="0">
                <a:solidFill>
                  <a:schemeClr val="bg1"/>
                </a:solidFill>
                <a:ea typeface="ＭＳ Ｐゴシック" charset="-128"/>
              </a:rPr>
              <a:t> PVR</a:t>
            </a:r>
          </a:p>
          <a:p>
            <a:pPr lvl="1">
              <a:spcBef>
                <a:spcPts val="300"/>
              </a:spcBef>
            </a:pPr>
            <a:r>
              <a:rPr lang="en-US" sz="2400" dirty="0">
                <a:solidFill>
                  <a:schemeClr val="bg1"/>
                </a:solidFill>
                <a:ea typeface="ＭＳ Ｐゴシック" charset="-128"/>
              </a:rPr>
              <a:t>Paradoxical embolism risk</a:t>
            </a:r>
          </a:p>
          <a:p>
            <a:pPr lvl="1">
              <a:spcBef>
                <a:spcPts val="300"/>
              </a:spcBef>
            </a:pPr>
            <a:r>
              <a:rPr lang="en-US" sz="2400" dirty="0">
                <a:solidFill>
                  <a:schemeClr val="bg1"/>
                </a:solidFill>
                <a:ea typeface="ＭＳ Ｐゴシック" charset="-128"/>
              </a:rPr>
              <a:t>Familial types- consider screening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3200" dirty="0">
                <a:solidFill>
                  <a:schemeClr val="bg1"/>
                </a:solidFill>
              </a:rPr>
              <a:t>AVSD</a:t>
            </a:r>
            <a:endParaRPr lang="en-US" sz="2800" dirty="0">
              <a:solidFill>
                <a:schemeClr val="bg1"/>
              </a:solidFill>
            </a:endParaRPr>
          </a:p>
          <a:p>
            <a:pPr lvl="1">
              <a:spcBef>
                <a:spcPts val="300"/>
              </a:spcBef>
            </a:pPr>
            <a:r>
              <a:rPr lang="en-US" sz="2400" dirty="0">
                <a:solidFill>
                  <a:schemeClr val="bg1"/>
                </a:solidFill>
                <a:ea typeface="ＭＳ Ｐゴシック" charset="-128"/>
              </a:rPr>
              <a:t>After repair - </a:t>
            </a:r>
            <a:r>
              <a:rPr lang="en-US" sz="2400" dirty="0" err="1">
                <a:solidFill>
                  <a:schemeClr val="bg1"/>
                </a:solidFill>
                <a:ea typeface="ＭＳ Ｐゴシック" charset="-128"/>
              </a:rPr>
              <a:t>preg</a:t>
            </a:r>
            <a:r>
              <a:rPr lang="en-US" sz="2400" dirty="0">
                <a:solidFill>
                  <a:schemeClr val="bg1"/>
                </a:solidFill>
                <a:ea typeface="ＭＳ Ｐゴシック" charset="-128"/>
              </a:rPr>
              <a:t> usually well tolerated without residual risks</a:t>
            </a:r>
          </a:p>
          <a:p>
            <a:pPr lvl="1">
              <a:spcBef>
                <a:spcPts val="300"/>
              </a:spcBef>
            </a:pPr>
            <a:r>
              <a:rPr lang="en-US" sz="2400" dirty="0" err="1">
                <a:solidFill>
                  <a:schemeClr val="bg1"/>
                </a:solidFill>
                <a:ea typeface="ＭＳ Ｐゴシック" charset="-128"/>
              </a:rPr>
              <a:t>Primum</a:t>
            </a:r>
            <a:r>
              <a:rPr lang="en-US" sz="2400" dirty="0">
                <a:solidFill>
                  <a:schemeClr val="bg1"/>
                </a:solidFill>
                <a:ea typeface="ＭＳ Ｐゴシック" charset="-128"/>
              </a:rPr>
              <a:t> defect - well tolerated when functionally well</a:t>
            </a:r>
          </a:p>
          <a:p>
            <a:pPr lvl="1">
              <a:spcBef>
                <a:spcPts val="300"/>
              </a:spcBef>
            </a:pPr>
            <a:r>
              <a:rPr lang="en-US" sz="2400" dirty="0">
                <a:solidFill>
                  <a:schemeClr val="bg1"/>
                </a:solidFill>
                <a:ea typeface="ＭＳ Ｐゴシック" charset="-128"/>
              </a:rPr>
              <a:t>Down patient - 50% risk of transmitting trisomy 21 </a:t>
            </a:r>
          </a:p>
        </p:txBody>
      </p:sp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7788"/>
            <a:ext cx="8264525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b="1" dirty="0"/>
              <a:t>ASD/AVSD and Pregnancy</a:t>
            </a:r>
          </a:p>
        </p:txBody>
      </p:sp>
      <p:sp>
        <p:nvSpPr>
          <p:cNvPr id="603140" name="Rectangle 4"/>
          <p:cNvSpPr>
            <a:spLocks noChangeArrowheads="1"/>
          </p:cNvSpPr>
          <p:nvPr/>
        </p:nvSpPr>
        <p:spPr bwMode="auto">
          <a:xfrm>
            <a:off x="5336629" y="6533750"/>
            <a:ext cx="3289465" cy="3632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0488" tIns="44450" rIns="90488" bIns="44450"/>
          <a:lstStyle/>
          <a:p>
            <a:pPr marL="342900" indent="-342900">
              <a:lnSpc>
                <a:spcPct val="130000"/>
              </a:lnSpc>
              <a:buClr>
                <a:schemeClr val="tx2"/>
              </a:buClr>
              <a:buSzPct val="120000"/>
              <a:buFont typeface="Times" pitchFamily="18" charset="0"/>
              <a:buNone/>
              <a:defRPr/>
            </a:pPr>
            <a:r>
              <a:rPr lang="en-US" sz="1200" dirty="0" err="1">
                <a:latin typeface="Tw Cen MT" panose="020B0602020104020603" pitchFamily="34" charset="0"/>
                <a:ea typeface="ＭＳ Ｐゴシック" charset="-128"/>
              </a:rPr>
              <a:t>Warnes</a:t>
            </a:r>
            <a:r>
              <a:rPr lang="en-US" sz="1200" dirty="0">
                <a:latin typeface="Tw Cen MT" panose="020B0602020104020603" pitchFamily="34" charset="0"/>
                <a:ea typeface="ＭＳ Ｐゴシック" charset="-128"/>
              </a:rPr>
              <a:t> et al: JACC 2008 ACC/AHA Guidelines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799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987" y="763588"/>
            <a:ext cx="9115013" cy="588488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ea typeface="ＭＳ Ｐゴシック" charset="-128"/>
              </a:rPr>
              <a:t>Pregnancy usually well tolerated unless very severe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ea typeface="ＭＳ Ｐゴシック" charset="-128"/>
              </a:rPr>
              <a:t>Percutaneous </a:t>
            </a:r>
            <a:r>
              <a:rPr lang="en-US" sz="2800" dirty="0" err="1">
                <a:solidFill>
                  <a:schemeClr val="bg1"/>
                </a:solidFill>
                <a:ea typeface="ＭＳ Ｐゴシック" charset="-128"/>
              </a:rPr>
              <a:t>valvotomy</a:t>
            </a:r>
            <a:r>
              <a:rPr lang="en-US" sz="2800" dirty="0">
                <a:solidFill>
                  <a:schemeClr val="bg1"/>
                </a:solidFill>
                <a:ea typeface="ＭＳ Ｐゴシック" charset="-128"/>
              </a:rPr>
              <a:t> can be performed during pregnancy</a:t>
            </a:r>
          </a:p>
        </p:txBody>
      </p:sp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72955" y="77788"/>
            <a:ext cx="8264525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b="1" dirty="0"/>
              <a:t>Pulmonic Stenosis</a:t>
            </a:r>
          </a:p>
        </p:txBody>
      </p:sp>
      <p:pic>
        <p:nvPicPr>
          <p:cNvPr id="4" name="Picture 5" descr="scan_2"/>
          <p:cNvPicPr>
            <a:picLocks noChangeAspect="1" noChangeArrowheads="1"/>
          </p:cNvPicPr>
          <p:nvPr/>
        </p:nvPicPr>
        <p:blipFill>
          <a:blip r:embed="rId4"/>
          <a:srcRect r="21626" b="3134"/>
          <a:stretch>
            <a:fillRect/>
          </a:stretch>
        </p:blipFill>
        <p:spPr>
          <a:xfrm>
            <a:off x="5556155" y="2006672"/>
            <a:ext cx="2981325" cy="4187825"/>
          </a:xfrm>
          <a:prstGeom prst="rect">
            <a:avLst/>
          </a:prstGeom>
          <a:ln w="28575">
            <a:solidFill>
              <a:schemeClr val="bg2"/>
            </a:solidFill>
          </a:ln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3501" y="1936307"/>
            <a:ext cx="5814332" cy="432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817BBC"/>
              </a:buClr>
              <a:buFont typeface="Wingdings" pitchFamily="2" charset="2"/>
              <a:buChar char="§"/>
              <a:defRPr sz="2400" kern="1200">
                <a:solidFill>
                  <a:srgbClr val="828282"/>
                </a:solidFill>
                <a:latin typeface="Tw Cen MT" panose="020B0602020104020603" pitchFamily="34" charset="0"/>
                <a:ea typeface="Geneva" pitchFamily="121" charset="-128"/>
                <a:cs typeface="Tw Cen MT" panose="020B0602020104020603" pitchFamily="34" charset="0"/>
              </a:defRPr>
            </a:lvl1pPr>
            <a:lvl2pPr marL="742950" indent="-28575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EAAA3"/>
              </a:buClr>
              <a:buFont typeface="Wingdings" pitchFamily="2" charset="2"/>
              <a:buChar char="§"/>
              <a:defRPr sz="2400" kern="1200">
                <a:solidFill>
                  <a:srgbClr val="828282"/>
                </a:solidFill>
                <a:latin typeface="Tw Cen MT" panose="020B0602020104020603" pitchFamily="34" charset="0"/>
                <a:ea typeface="Geneva" pitchFamily="121" charset="-128"/>
                <a:cs typeface="Tw Cen MT" panose="020B0602020104020603" pitchFamily="34" charset="0"/>
              </a:defRPr>
            </a:lvl2pPr>
            <a:lvl3pPr marL="1143000" indent="-22860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74AA50"/>
              </a:buClr>
              <a:buFont typeface="Wingdings" pitchFamily="2" charset="2"/>
              <a:buChar char="§"/>
              <a:defRPr sz="2000" kern="1200">
                <a:solidFill>
                  <a:srgbClr val="828282"/>
                </a:solidFill>
                <a:latin typeface="Tw Cen MT" panose="020B0602020104020603" pitchFamily="34" charset="0"/>
                <a:ea typeface="Geneva" pitchFamily="121" charset="-128"/>
                <a:cs typeface="Tw Cen MT" panose="020B0602020104020603" pitchFamily="34" charset="0"/>
              </a:defRPr>
            </a:lvl3pPr>
            <a:lvl4pPr marL="1600200" indent="-22860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7DA1C4"/>
              </a:buClr>
              <a:buFont typeface="Wingdings" pitchFamily="2" charset="2"/>
              <a:buChar char="§"/>
              <a:defRPr sz="2000" kern="1200">
                <a:solidFill>
                  <a:srgbClr val="828282"/>
                </a:solidFill>
                <a:latin typeface="Tw Cen MT" panose="020B0602020104020603" pitchFamily="34" charset="0"/>
                <a:ea typeface="Geneva" pitchFamily="121" charset="-128"/>
                <a:cs typeface="Tw Cen MT" panose="020B0602020104020603" pitchFamily="34" charset="0"/>
              </a:defRPr>
            </a:lvl4pPr>
            <a:lvl5pPr marL="2057400" indent="-22860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1EB9C"/>
              </a:buClr>
              <a:buFont typeface="Wingdings" pitchFamily="2" charset="2"/>
              <a:buChar char="§"/>
              <a:defRPr sz="2000" kern="1200">
                <a:solidFill>
                  <a:srgbClr val="828282"/>
                </a:solidFill>
                <a:latin typeface="Tw Cen MT" panose="020B0602020104020603" pitchFamily="34" charset="0"/>
                <a:ea typeface="Geneva" pitchFamily="121" charset="-128"/>
                <a:cs typeface="Tw Cen MT" panose="020B06020201040206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  <a:latin typeface="+mj-lt"/>
                <a:sym typeface="Symbol" pitchFamily="18" charset="2"/>
              </a:rPr>
              <a:t>No maternal CV events &gt;100 </a:t>
            </a:r>
            <a:r>
              <a:rPr lang="en-US" sz="28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preg</a:t>
            </a:r>
            <a:endParaRPr lang="en-US" sz="2800" dirty="0">
              <a:solidFill>
                <a:schemeClr val="bg1"/>
              </a:solidFill>
              <a:latin typeface="+mj-lt"/>
              <a:sym typeface="Symbol" pitchFamily="18" charset="2"/>
            </a:endParaRPr>
          </a:p>
          <a:p>
            <a:pPr>
              <a:lnSpc>
                <a:spcPct val="130000"/>
              </a:lnSpc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  <a:latin typeface="+mj-lt"/>
                <a:sym typeface="Symbol" pitchFamily="18" charset="2"/>
              </a:rPr>
              <a:t>Outcome</a:t>
            </a:r>
          </a:p>
          <a:p>
            <a:pPr lvl="1">
              <a:lnSpc>
                <a:spcPct val="130000"/>
              </a:lnSpc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  <a:latin typeface="+mj-lt"/>
                <a:sym typeface="Symbol" pitchFamily="18" charset="2"/>
              </a:rPr>
              <a:t>Preterm delivery in 14.5%</a:t>
            </a:r>
          </a:p>
          <a:p>
            <a:pPr lvl="1">
              <a:lnSpc>
                <a:spcPct val="130000"/>
              </a:lnSpc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  <a:latin typeface="+mj-lt"/>
                <a:sym typeface="Symbol" pitchFamily="18" charset="2"/>
              </a:rPr>
              <a:t>Fetal mortality 0.8%</a:t>
            </a:r>
          </a:p>
          <a:p>
            <a:pPr lvl="1">
              <a:lnSpc>
                <a:spcPct val="130000"/>
              </a:lnSpc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  <a:latin typeface="+mj-lt"/>
                <a:sym typeface="Symbol" pitchFamily="18" charset="2"/>
              </a:rPr>
              <a:t>Perinatal mortality 4%</a:t>
            </a:r>
          </a:p>
          <a:p>
            <a:pPr lvl="1">
              <a:lnSpc>
                <a:spcPct val="130000"/>
              </a:lnSpc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  <a:latin typeface="+mj-lt"/>
                <a:sym typeface="Symbol" pitchFamily="18" charset="2"/>
              </a:rPr>
              <a:t>Recurrent CHD 3%</a:t>
            </a:r>
          </a:p>
          <a:p>
            <a:pPr lvl="2">
              <a:lnSpc>
                <a:spcPct val="130000"/>
              </a:lnSpc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+mj-lt"/>
                <a:sym typeface="Symbol" pitchFamily="18" charset="2"/>
              </a:rPr>
              <a:t>Noonan’s syndrome</a:t>
            </a:r>
            <a:endParaRPr lang="en-US" sz="2800" dirty="0">
              <a:solidFill>
                <a:schemeClr val="bg1"/>
              </a:solidFill>
            </a:endParaRPr>
          </a:p>
          <a:p>
            <a:pPr marL="914400" lvl="2" indent="0">
              <a:lnSpc>
                <a:spcPct val="130000"/>
              </a:lnSpc>
              <a:buClr>
                <a:schemeClr val="bg1"/>
              </a:buClr>
              <a:buNone/>
            </a:pPr>
            <a:endParaRPr lang="en-US" sz="2800" dirty="0">
              <a:solidFill>
                <a:schemeClr val="bg1"/>
              </a:solidFill>
              <a:ea typeface="ＭＳ Ｐゴシック" charset="-128"/>
            </a:endParaRPr>
          </a:p>
          <a:p>
            <a:pPr>
              <a:lnSpc>
                <a:spcPct val="130000"/>
              </a:lnSpc>
              <a:buClr>
                <a:schemeClr val="bg1"/>
              </a:buClr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038383" y="6380292"/>
            <a:ext cx="3871913" cy="365125"/>
          </a:xfrm>
        </p:spPr>
        <p:txBody>
          <a:bodyPr/>
          <a:lstStyle/>
          <a:p>
            <a:pPr algn="r">
              <a:defRPr/>
            </a:pPr>
            <a:r>
              <a:rPr lang="en-US" sz="1600" dirty="0" err="1">
                <a:solidFill>
                  <a:schemeClr val="tx1"/>
                </a:solidFill>
                <a:ea typeface="ＭＳ Ｐゴシック" charset="-128"/>
              </a:rPr>
              <a:t>Drenthen</a:t>
            </a:r>
            <a:r>
              <a:rPr lang="en-US" sz="1600" dirty="0">
                <a:solidFill>
                  <a:schemeClr val="tx1"/>
                </a:solidFill>
                <a:ea typeface="ＭＳ Ｐゴシック" charset="-128"/>
              </a:rPr>
              <a:t> et al: JACC 2007</a:t>
            </a:r>
            <a:endParaRPr lang="en-US" sz="1800" dirty="0">
              <a:solidFill>
                <a:schemeClr val="tx1"/>
              </a:solidFill>
              <a:ea typeface="ＭＳ Ｐゴシック" charset="-128"/>
            </a:endParaRPr>
          </a:p>
          <a:p>
            <a:pPr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94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5858" y="1008742"/>
            <a:ext cx="8908142" cy="4114800"/>
          </a:xfrm>
        </p:spPr>
        <p:txBody>
          <a:bodyPr/>
          <a:lstStyle/>
          <a:p>
            <a:r>
              <a:rPr lang="en-US" dirty="0"/>
              <a:t> Anesthetic Management</a:t>
            </a:r>
          </a:p>
          <a:p>
            <a:r>
              <a:rPr lang="en-US" dirty="0"/>
              <a:t> Need to maintain: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Pulmonary stenosis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40267974"/>
              </p:ext>
            </p:extLst>
          </p:nvPr>
        </p:nvGraphicFramePr>
        <p:xfrm>
          <a:off x="1371599" y="1832428"/>
          <a:ext cx="6611257" cy="4176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78331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4" name="Group 4"/>
          <p:cNvGrpSpPr>
            <a:grpSpLocks/>
          </p:cNvGrpSpPr>
          <p:nvPr/>
        </p:nvGrpSpPr>
        <p:grpSpPr bwMode="auto">
          <a:xfrm>
            <a:off x="901700" y="1132975"/>
            <a:ext cx="6629400" cy="4597400"/>
            <a:chOff x="138" y="310"/>
            <a:chExt cx="3000" cy="2010"/>
          </a:xfrm>
        </p:grpSpPr>
        <p:sp>
          <p:nvSpPr>
            <p:cNvPr id="46085" name="Rectangle 5"/>
            <p:cNvSpPr>
              <a:spLocks noChangeArrowheads="1"/>
            </p:cNvSpPr>
            <p:nvPr/>
          </p:nvSpPr>
          <p:spPr bwMode="auto">
            <a:xfrm>
              <a:off x="138" y="310"/>
              <a:ext cx="3000" cy="2010"/>
            </a:xfrm>
            <a:prstGeom prst="rect">
              <a:avLst/>
            </a:prstGeom>
            <a:solidFill>
              <a:schemeClr val="bg2"/>
            </a:solidFill>
            <a:ln w="381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Tw Cen MT" panose="020B0602020104020603" pitchFamily="34" charset="0"/>
              </a:endParaRPr>
            </a:p>
          </p:txBody>
        </p:sp>
        <p:pic>
          <p:nvPicPr>
            <p:cNvPr id="46086" name="Picture 6" descr="Ca015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" y="345"/>
              <a:ext cx="2903" cy="19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12" y="77788"/>
            <a:ext cx="8264525" cy="685800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Aortic Stenosis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157953" y="2712622"/>
            <a:ext cx="533042" cy="360638"/>
          </a:xfrm>
          <a:prstGeom prst="straightConnector1">
            <a:avLst/>
          </a:prstGeom>
          <a:ln w="5715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65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Freeform 2"/>
          <p:cNvSpPr>
            <a:spLocks/>
          </p:cNvSpPr>
          <p:nvPr/>
        </p:nvSpPr>
        <p:spPr bwMode="auto">
          <a:xfrm>
            <a:off x="3989388" y="2220912"/>
            <a:ext cx="1374775" cy="1290638"/>
          </a:xfrm>
          <a:custGeom>
            <a:avLst/>
            <a:gdLst>
              <a:gd name="T0" fmla="*/ 2147483647 w 867"/>
              <a:gd name="T1" fmla="*/ 2147483647 h 813"/>
              <a:gd name="T2" fmla="*/ 2147483647 w 867"/>
              <a:gd name="T3" fmla="*/ 2147483647 h 813"/>
              <a:gd name="T4" fmla="*/ 2147483647 w 867"/>
              <a:gd name="T5" fmla="*/ 2147483647 h 813"/>
              <a:gd name="T6" fmla="*/ 2147483647 w 867"/>
              <a:gd name="T7" fmla="*/ 2147483647 h 813"/>
              <a:gd name="T8" fmla="*/ 2147483647 w 867"/>
              <a:gd name="T9" fmla="*/ 2147483647 h 813"/>
              <a:gd name="T10" fmla="*/ 2147483647 w 867"/>
              <a:gd name="T11" fmla="*/ 2147483647 h 813"/>
              <a:gd name="T12" fmla="*/ 2147483647 w 867"/>
              <a:gd name="T13" fmla="*/ 2147483647 h 813"/>
              <a:gd name="T14" fmla="*/ 0 w 867"/>
              <a:gd name="T15" fmla="*/ 2147483647 h 813"/>
              <a:gd name="T16" fmla="*/ 2147483647 w 867"/>
              <a:gd name="T17" fmla="*/ 0 h 813"/>
              <a:gd name="T18" fmla="*/ 2147483647 w 867"/>
              <a:gd name="T19" fmla="*/ 2147483647 h 813"/>
              <a:gd name="T20" fmla="*/ 2147483647 w 867"/>
              <a:gd name="T21" fmla="*/ 2147483647 h 813"/>
              <a:gd name="T22" fmla="*/ 2147483647 w 867"/>
              <a:gd name="T23" fmla="*/ 2147483647 h 813"/>
              <a:gd name="T24" fmla="*/ 2147483647 w 867"/>
              <a:gd name="T25" fmla="*/ 2147483647 h 8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67" h="813">
                <a:moveTo>
                  <a:pt x="523" y="331"/>
                </a:moveTo>
                <a:lnTo>
                  <a:pt x="523" y="562"/>
                </a:lnTo>
                <a:lnTo>
                  <a:pt x="635" y="562"/>
                </a:lnTo>
                <a:lnTo>
                  <a:pt x="437" y="813"/>
                </a:lnTo>
                <a:lnTo>
                  <a:pt x="252" y="563"/>
                </a:lnTo>
                <a:lnTo>
                  <a:pt x="351" y="563"/>
                </a:lnTo>
                <a:lnTo>
                  <a:pt x="351" y="317"/>
                </a:lnTo>
                <a:lnTo>
                  <a:pt x="0" y="126"/>
                </a:lnTo>
                <a:lnTo>
                  <a:pt x="100" y="0"/>
                </a:lnTo>
                <a:lnTo>
                  <a:pt x="448" y="198"/>
                </a:lnTo>
                <a:lnTo>
                  <a:pt x="787" y="2"/>
                </a:lnTo>
                <a:lnTo>
                  <a:pt x="867" y="141"/>
                </a:lnTo>
                <a:lnTo>
                  <a:pt x="523" y="331"/>
                </a:lnTo>
                <a:close/>
              </a:path>
            </a:pathLst>
          </a:custGeom>
          <a:gradFill rotWithShape="0">
            <a:gsLst>
              <a:gs pos="0">
                <a:srgbClr val="FF6600"/>
              </a:gs>
              <a:gs pos="100000">
                <a:srgbClr val="FFCC00"/>
              </a:gs>
            </a:gsLst>
            <a:lin ang="5400000" scaled="1"/>
          </a:gradFill>
          <a:ln w="28575" cmpd="sng">
            <a:solidFill>
              <a:schemeClr val="folHlink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05476" name="Oval 3"/>
          <p:cNvSpPr>
            <a:spLocks noChangeArrowheads="1"/>
          </p:cNvSpPr>
          <p:nvPr/>
        </p:nvSpPr>
        <p:spPr bwMode="auto">
          <a:xfrm>
            <a:off x="5003800" y="793750"/>
            <a:ext cx="3482975" cy="212090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fol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w Cen MT" panose="020B0602020104020603" pitchFamily="34" charset="0"/>
              <a:cs typeface="+mn-cs"/>
            </a:endParaRPr>
          </a:p>
        </p:txBody>
      </p:sp>
      <p:sp>
        <p:nvSpPr>
          <p:cNvPr id="105477" name="Oval 4"/>
          <p:cNvSpPr>
            <a:spLocks noChangeArrowheads="1"/>
          </p:cNvSpPr>
          <p:nvPr/>
        </p:nvSpPr>
        <p:spPr bwMode="auto">
          <a:xfrm>
            <a:off x="757238" y="793750"/>
            <a:ext cx="3482975" cy="212090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fol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w Cen MT" panose="020B0602020104020603" pitchFamily="34" charset="0"/>
              <a:cs typeface="+mn-cs"/>
            </a:endParaRPr>
          </a:p>
        </p:txBody>
      </p:sp>
      <p:sp>
        <p:nvSpPr>
          <p:cNvPr id="262149" name="Text Box 5"/>
          <p:cNvSpPr txBox="1">
            <a:spLocks noChangeArrowheads="1"/>
          </p:cNvSpPr>
          <p:nvPr/>
        </p:nvSpPr>
        <p:spPr bwMode="auto">
          <a:xfrm>
            <a:off x="1662113" y="3490912"/>
            <a:ext cx="6022975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FAFD00"/>
              </a:buClr>
              <a:buFont typeface="Arial" charset="0"/>
              <a:buNone/>
              <a:defRPr/>
            </a:pPr>
            <a:r>
              <a:rPr lang="en-US" sz="3600" dirty="0">
                <a:solidFill>
                  <a:srgbClr val="C00000"/>
                </a:solidFill>
                <a:latin typeface="Tw Cen MT" panose="020B0602020104020603" pitchFamily="34" charset="0"/>
                <a:cs typeface="+mn-cs"/>
              </a:rPr>
              <a:t>CHF and ischemia</a:t>
            </a: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title"/>
          </p:nvPr>
        </p:nvSpPr>
        <p:spPr>
          <a:xfrm>
            <a:off x="236646" y="0"/>
            <a:ext cx="8682037" cy="793750"/>
          </a:xfrm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sz="4800" b="1" dirty="0">
                <a:latin typeface="Tw Cen MT" panose="020B0602020104020603" pitchFamily="34" charset="0"/>
                <a:cs typeface="+mj-cs"/>
              </a:rPr>
              <a:t>Aortic Stenosis</a:t>
            </a:r>
          </a:p>
        </p:txBody>
      </p:sp>
      <p:sp>
        <p:nvSpPr>
          <p:cNvPr id="105480" name="Rectangle 7"/>
          <p:cNvSpPr>
            <a:spLocks noChangeArrowheads="1"/>
          </p:cNvSpPr>
          <p:nvPr/>
        </p:nvSpPr>
        <p:spPr bwMode="auto">
          <a:xfrm>
            <a:off x="1480011" y="1444047"/>
            <a:ext cx="2005677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1B2775"/>
                    </a:gs>
                    <a:gs pos="100000">
                      <a:srgbClr val="101747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0"/>
                <a:cs typeface="+mn-cs"/>
              </a:rPr>
              <a:t>Unable to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0"/>
                <a:cs typeface="+mn-cs"/>
              </a:rPr>
              <a:t>augment CO</a:t>
            </a:r>
          </a:p>
        </p:txBody>
      </p:sp>
      <p:sp>
        <p:nvSpPr>
          <p:cNvPr id="105481" name="Rectangle 8"/>
          <p:cNvSpPr>
            <a:spLocks noChangeArrowheads="1"/>
          </p:cNvSpPr>
          <p:nvPr/>
        </p:nvSpPr>
        <p:spPr bwMode="auto">
          <a:xfrm>
            <a:off x="5789435" y="1250942"/>
            <a:ext cx="1973617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1B2775"/>
                    </a:gs>
                    <a:gs pos="100000">
                      <a:srgbClr val="101747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0"/>
                <a:cs typeface="+mn-cs"/>
              </a:rPr>
              <a:t>Preload and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0"/>
                <a:cs typeface="+mn-cs"/>
              </a:rPr>
              <a:t>hypotension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0"/>
                <a:cs typeface="+mn-cs"/>
              </a:rPr>
              <a:t>sensitive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78838" y="4240964"/>
            <a:ext cx="5600854" cy="1182915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Tw Cen MT" panose="020B0602020104020603" pitchFamily="34" charset="0"/>
                <a:ea typeface="Batang" pitchFamily="18" charset="-127"/>
                <a:sym typeface="Symbol" pitchFamily="18" charset="2"/>
              </a:rPr>
              <a:t></a:t>
            </a:r>
            <a:r>
              <a:rPr lang="en-US" sz="2800" b="1" dirty="0">
                <a:solidFill>
                  <a:schemeClr val="tx1"/>
                </a:solidFill>
                <a:latin typeface="Tw Cen MT" panose="020B0602020104020603" pitchFamily="34" charset="0"/>
              </a:rPr>
              <a:t> placental perfusion</a:t>
            </a:r>
            <a:br>
              <a:rPr lang="en-US" sz="2800" b="1" dirty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Tw Cen MT" panose="020B0602020104020603" pitchFamily="34" charset="0"/>
              </a:rPr>
              <a:t>IUGR, preterm labor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45542" y="5640905"/>
            <a:ext cx="4737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a typeface="ＭＳ Ｐゴシック" charset="-128"/>
              </a:rPr>
              <a:t>Suggest delivery at high-risk CV/OB center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165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6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6" grpId="0" animBg="1"/>
      <p:bldP spid="262149" grpId="0" autoUpdateAnimBg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49950-332E-A340-BC8B-086487EF2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71" y="0"/>
            <a:ext cx="8738419" cy="682171"/>
          </a:xfrm>
        </p:spPr>
        <p:txBody>
          <a:bodyPr/>
          <a:lstStyle/>
          <a:p>
            <a:r>
              <a:rPr lang="en-US" dirty="0"/>
              <a:t>Rising incidence &amp; risk….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406AF-BA9C-F544-9FB1-F26A3F954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63" y="696686"/>
            <a:ext cx="9075437" cy="6175828"/>
          </a:xfrm>
        </p:spPr>
        <p:txBody>
          <a:bodyPr/>
          <a:lstStyle/>
          <a:p>
            <a:r>
              <a:rPr lang="en-US" dirty="0"/>
              <a:t>1-4% of pregnancies have CVD disease </a:t>
            </a:r>
          </a:p>
          <a:p>
            <a:r>
              <a:rPr lang="en-US" dirty="0"/>
              <a:t>Congenital heart disease (CHD) and acquired HD (AHD) </a:t>
            </a:r>
          </a:p>
          <a:p>
            <a:pPr lvl="1"/>
            <a:r>
              <a:rPr lang="en-US" dirty="0"/>
              <a:t>BOTH on the rise! </a:t>
            </a:r>
          </a:p>
          <a:p>
            <a:pPr lvl="1"/>
            <a:endParaRPr lang="en-US" dirty="0"/>
          </a:p>
          <a:p>
            <a:r>
              <a:rPr lang="en-US" dirty="0"/>
              <a:t>AHD	</a:t>
            </a:r>
          </a:p>
          <a:p>
            <a:pPr lvl="1"/>
            <a:r>
              <a:rPr lang="en-US" dirty="0"/>
              <a:t>Rising risk of death</a:t>
            </a:r>
          </a:p>
          <a:p>
            <a:pPr lvl="1"/>
            <a:r>
              <a:rPr lang="en-US" dirty="0"/>
              <a:t>Illinois: </a:t>
            </a:r>
          </a:p>
          <a:p>
            <a:pPr lvl="2"/>
            <a:r>
              <a:rPr lang="en-US" dirty="0"/>
              <a:t>22% of deaths related to CVD</a:t>
            </a:r>
          </a:p>
          <a:p>
            <a:pPr lvl="2"/>
            <a:r>
              <a:rPr lang="en-US" dirty="0"/>
              <a:t>97% had AHD (CM, CAD, aortic dissection)</a:t>
            </a:r>
          </a:p>
          <a:p>
            <a:pPr marL="685800" lvl="2" indent="0">
              <a:buNone/>
            </a:pPr>
            <a:endParaRPr lang="en-US" dirty="0"/>
          </a:p>
          <a:p>
            <a:r>
              <a:rPr lang="en-US" dirty="0"/>
              <a:t>CHD: </a:t>
            </a:r>
          </a:p>
          <a:p>
            <a:pPr lvl="1"/>
            <a:r>
              <a:rPr lang="en-US" dirty="0"/>
              <a:t>Maternal morbidity/mortality stable at 0.5% &amp; 11%</a:t>
            </a:r>
            <a:endParaRPr lang="en-US" dirty="0">
              <a:solidFill>
                <a:schemeClr val="bg1"/>
              </a:solidFill>
            </a:endParaRPr>
          </a:p>
          <a:p>
            <a:pPr lvl="2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291" y="6263277"/>
            <a:ext cx="360362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6C4AFA-42ED-7A48-9B46-45829EBEC534}"/>
              </a:ext>
            </a:extLst>
          </p:cNvPr>
          <p:cNvSpPr/>
          <p:nvPr/>
        </p:nvSpPr>
        <p:spPr>
          <a:xfrm>
            <a:off x="3966863" y="6263277"/>
            <a:ext cx="4626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1400" dirty="0" err="1">
                <a:solidFill>
                  <a:srgbClr val="05336D"/>
                </a:solidFill>
              </a:rPr>
              <a:t>Marelli</a:t>
            </a:r>
            <a:r>
              <a:rPr lang="en-US" sz="1400" dirty="0">
                <a:solidFill>
                  <a:srgbClr val="05336D"/>
                </a:solidFill>
              </a:rPr>
              <a:t>, A. J., et. al. (2014). </a:t>
            </a:r>
          </a:p>
          <a:p>
            <a:pPr marL="228600" indent="-228600">
              <a:buAutoNum type="arabicPeriod"/>
            </a:pPr>
            <a:r>
              <a:rPr lang="en-US" sz="1400" dirty="0" err="1">
                <a:solidFill>
                  <a:srgbClr val="05336D"/>
                </a:solidFill>
              </a:rPr>
              <a:t>Canobbio</a:t>
            </a:r>
            <a:r>
              <a:rPr lang="en-US" sz="1400" dirty="0">
                <a:solidFill>
                  <a:srgbClr val="05336D"/>
                </a:solidFill>
              </a:rPr>
              <a:t>, M. M., et. al. (2017). </a:t>
            </a:r>
          </a:p>
        </p:txBody>
      </p:sp>
    </p:spTree>
    <p:extLst>
      <p:ext uri="{BB962C8B-B14F-4D97-AF65-F5344CB8AC3E}">
        <p14:creationId xmlns:p14="http://schemas.microsoft.com/office/powerpoint/2010/main" val="26024244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00432"/>
            <a:ext cx="9144000" cy="605756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Pregnancy generally well tolerated</a:t>
            </a:r>
          </a:p>
          <a:p>
            <a:pPr lvl="1"/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</a:t>
            </a:r>
            <a:r>
              <a:rPr lang="en-US" dirty="0">
                <a:solidFill>
                  <a:schemeClr val="bg1"/>
                </a:solidFill>
              </a:rPr>
              <a:t> miscarriages and hypertensive disorders</a:t>
            </a:r>
          </a:p>
          <a:p>
            <a:r>
              <a:rPr lang="en-US" dirty="0">
                <a:solidFill>
                  <a:schemeClr val="bg1"/>
                </a:solidFill>
                <a:ea typeface="ＭＳ Ｐゴシック" charset="-128"/>
              </a:rPr>
              <a:t>Pre-pregnancy assessment – </a:t>
            </a:r>
          </a:p>
          <a:p>
            <a:pPr lvl="1"/>
            <a:r>
              <a:rPr lang="en-US" dirty="0">
                <a:solidFill>
                  <a:schemeClr val="bg1"/>
                </a:solidFill>
                <a:ea typeface="ＭＳ Ｐゴシック" charset="-128"/>
              </a:rPr>
              <a:t>associated lesions/residual coarctation severity, BAV, aorta</a:t>
            </a:r>
          </a:p>
          <a:p>
            <a:r>
              <a:rPr lang="en-US" dirty="0">
                <a:solidFill>
                  <a:schemeClr val="bg1"/>
                </a:solidFill>
              </a:rPr>
              <a:t>Study 50 </a:t>
            </a:r>
            <a:r>
              <a:rPr lang="en-US" dirty="0" err="1">
                <a:solidFill>
                  <a:schemeClr val="bg1"/>
                </a:solidFill>
              </a:rPr>
              <a:t>pt</a:t>
            </a:r>
            <a:r>
              <a:rPr lang="en-US" dirty="0">
                <a:solidFill>
                  <a:schemeClr val="bg1"/>
                </a:solidFill>
              </a:rPr>
              <a:t> - 118 pregnancies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SAB 9%, prematurity 3%, CHD 4% offspring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CV complications infrequent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1 Turner </a:t>
            </a:r>
            <a:r>
              <a:rPr lang="en-US" dirty="0" err="1">
                <a:solidFill>
                  <a:schemeClr val="bg1"/>
                </a:solidFill>
              </a:rPr>
              <a:t>pt</a:t>
            </a:r>
            <a:r>
              <a:rPr lang="en-US" dirty="0">
                <a:solidFill>
                  <a:schemeClr val="bg1"/>
                </a:solidFill>
              </a:rPr>
              <a:t> - dissection at 36 weeks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Hypertension 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15 </a:t>
            </a:r>
            <a:r>
              <a:rPr lang="en-US" sz="2400" dirty="0" err="1">
                <a:solidFill>
                  <a:schemeClr val="bg1"/>
                </a:solidFill>
              </a:rPr>
              <a:t>pt</a:t>
            </a:r>
            <a:r>
              <a:rPr lang="en-US" sz="2400" dirty="0">
                <a:solidFill>
                  <a:schemeClr val="bg1"/>
                </a:solidFill>
              </a:rPr>
              <a:t> (30%) during pregnancy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11 (73%) had significant </a:t>
            </a:r>
            <a:r>
              <a:rPr lang="en-US" sz="2400" dirty="0" err="1">
                <a:solidFill>
                  <a:schemeClr val="bg1"/>
                </a:solidFill>
              </a:rPr>
              <a:t>coarctation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  <a:ea typeface="ＭＳ Ｐゴシック" charset="-128"/>
            </a:endParaRPr>
          </a:p>
          <a:p>
            <a:pPr lvl="2"/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079" y="114633"/>
            <a:ext cx="8264525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b="1" dirty="0">
                <a:ea typeface="+mj-ea"/>
                <a:cs typeface="+mj-cs"/>
              </a:rPr>
              <a:t>Aortic </a:t>
            </a:r>
            <a:r>
              <a:rPr lang="en-US" sz="4800" b="1" dirty="0" err="1">
                <a:ea typeface="+mj-ea"/>
                <a:cs typeface="+mj-cs"/>
              </a:rPr>
              <a:t>Coarctation</a:t>
            </a:r>
            <a:endParaRPr lang="en-US" sz="4800" b="1" dirty="0"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1540" y="6334780"/>
            <a:ext cx="3858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latin typeface="Tw Cen MT" panose="020B0602020104020603" pitchFamily="34" charset="0"/>
              </a:rPr>
              <a:t>Beauchesne</a:t>
            </a:r>
            <a:r>
              <a:rPr lang="en-US" sz="1400" dirty="0">
                <a:latin typeface="Tw Cen MT" panose="020B0602020104020603" pitchFamily="34" charset="0"/>
              </a:rPr>
              <a:t> et al: JACC 2001</a:t>
            </a:r>
          </a:p>
          <a:p>
            <a:pPr algn="r"/>
            <a:r>
              <a:rPr lang="en-US" sz="1400" dirty="0" err="1">
                <a:latin typeface="Tw Cen MT" panose="020B0602020104020603" pitchFamily="34" charset="0"/>
                <a:ea typeface="ＭＳ Ｐゴシック" charset="-128"/>
              </a:rPr>
              <a:t>Warnes</a:t>
            </a:r>
            <a:r>
              <a:rPr lang="en-US" sz="1400" dirty="0">
                <a:latin typeface="Tw Cen MT" panose="020B0602020104020603" pitchFamily="34" charset="0"/>
                <a:ea typeface="ＭＳ Ｐゴシック" charset="-128"/>
              </a:rPr>
              <a:t> et al: JACC 2008 ACC/AHA Guidelines</a:t>
            </a:r>
            <a:r>
              <a:rPr lang="en-US" sz="1400" dirty="0">
                <a:latin typeface="Tw Cen MT" panose="020B0602020104020603" pitchFamily="34" charset="0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7ABADA-2ED6-4B4D-8553-7F6B79CA4F41}"/>
              </a:ext>
            </a:extLst>
          </p:cNvPr>
          <p:cNvGrpSpPr/>
          <p:nvPr/>
        </p:nvGrpSpPr>
        <p:grpSpPr>
          <a:xfrm>
            <a:off x="6139542" y="2481943"/>
            <a:ext cx="2751117" cy="3664197"/>
            <a:chOff x="2146299" y="1436563"/>
            <a:chExt cx="4844629" cy="5156616"/>
          </a:xfrm>
        </p:grpSpPr>
        <p:pic>
          <p:nvPicPr>
            <p:cNvPr id="8" name="Picture 4" descr="coarct1">
              <a:extLst>
                <a:ext uri="{FF2B5EF4-FFF2-40B4-BE49-F238E27FC236}">
                  <a16:creationId xmlns:a16="http://schemas.microsoft.com/office/drawing/2014/main" id="{45C68D08-6CC0-9F47-90C4-89E7AB176B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94" r="13878"/>
            <a:stretch>
              <a:fillRect/>
            </a:stretch>
          </p:blipFill>
          <p:spPr bwMode="auto">
            <a:xfrm>
              <a:off x="2146299" y="1436563"/>
              <a:ext cx="4844629" cy="5156616"/>
            </a:xfrm>
            <a:prstGeom prst="rect">
              <a:avLst/>
            </a:prstGeom>
            <a:noFill/>
            <a:ln w="19050" cmpd="sng">
              <a:solidFill>
                <a:srgbClr val="0046A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oarct1">
              <a:extLst>
                <a:ext uri="{FF2B5EF4-FFF2-40B4-BE49-F238E27FC236}">
                  <a16:creationId xmlns:a16="http://schemas.microsoft.com/office/drawing/2014/main" id="{3C1EF47F-E817-7146-B9F5-552573D5FF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09" t="79036" r="77963"/>
            <a:stretch/>
          </p:blipFill>
          <p:spPr bwMode="auto">
            <a:xfrm rot="5400000">
              <a:off x="6029580" y="914958"/>
              <a:ext cx="439741" cy="1482952"/>
            </a:xfrm>
            <a:prstGeom prst="rect">
              <a:avLst/>
            </a:prstGeom>
            <a:noFill/>
            <a:ln w="190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coarct1">
              <a:extLst>
                <a:ext uri="{FF2B5EF4-FFF2-40B4-BE49-F238E27FC236}">
                  <a16:creationId xmlns:a16="http://schemas.microsoft.com/office/drawing/2014/main" id="{B50997CB-6FE0-ED4A-9C66-1FBBF122A6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09" t="79036" r="77963"/>
            <a:stretch/>
          </p:blipFill>
          <p:spPr bwMode="auto">
            <a:xfrm rot="5400000">
              <a:off x="6331412" y="1624690"/>
              <a:ext cx="439741" cy="879291"/>
            </a:xfrm>
            <a:prstGeom prst="rect">
              <a:avLst/>
            </a:prstGeom>
            <a:noFill/>
            <a:ln w="190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295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671286"/>
            <a:ext cx="9144000" cy="618671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Deficient in fibrillin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Fragility </a:t>
            </a:r>
            <a:r>
              <a:rPr lang="en-US" sz="2400" dirty="0">
                <a:solidFill>
                  <a:schemeClr val="bg1"/>
                </a:solidFill>
                <a:sym typeface="Wingdings"/>
              </a:rPr>
              <a:t> </a:t>
            </a:r>
            <a:r>
              <a:rPr lang="en-US" sz="2400" dirty="0">
                <a:solidFill>
                  <a:schemeClr val="bg1"/>
                </a:solidFill>
              </a:rPr>
              <a:t>dilatation</a:t>
            </a:r>
          </a:p>
          <a:p>
            <a:r>
              <a:rPr lang="en-US" dirty="0">
                <a:solidFill>
                  <a:schemeClr val="bg1"/>
                </a:solidFill>
              </a:rPr>
              <a:t>Cardiovascular issues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Widened aortas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aortic dissection &amp; aortic regurgitation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 MVP can be present too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Unpredictable maternal risk-- Dissection, rupture, IE, CHF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Risk based on: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</a:rPr>
              <a:t>Changes with pregnancy- Physiologic, hormonal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</a:rPr>
              <a:t>Preexisting medial changes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Fetal risks- 50% inheritance-- Autosomal dominant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3479" y="-14514"/>
            <a:ext cx="8264525" cy="685800"/>
          </a:xfrm>
        </p:spPr>
        <p:txBody>
          <a:bodyPr>
            <a:normAutofit fontScale="90000"/>
          </a:bodyPr>
          <a:lstStyle/>
          <a:p>
            <a:r>
              <a:rPr lang="en-US" sz="4800" b="1" dirty="0" err="1"/>
              <a:t>Marfan</a:t>
            </a:r>
            <a:r>
              <a:rPr lang="en-US" sz="4800" b="1" dirty="0"/>
              <a:t> Syndrome</a:t>
            </a:r>
            <a:endParaRPr lang="en-US" sz="4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0A0D8E-D6BE-9B40-890E-E59165B6A1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67"/>
          <a:stretch/>
        </p:blipFill>
        <p:spPr>
          <a:xfrm>
            <a:off x="5976003" y="671286"/>
            <a:ext cx="2962164" cy="274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8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43428"/>
            <a:ext cx="9144000" cy="52330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</a:rPr>
              <a:t>Aortic imaging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chemeClr val="bg1"/>
                </a:solidFill>
              </a:rPr>
              <a:t>Aorta &gt;45 mm </a:t>
            </a:r>
            <a:r>
              <a:rPr lang="en-US" sz="2400" dirty="0">
                <a:solidFill>
                  <a:schemeClr val="bg1"/>
                </a:solidFill>
                <a:sym typeface="Symbol" charset="0"/>
              </a:rPr>
              <a:t> no pregnancy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chemeClr val="bg1"/>
                </a:solidFill>
              </a:rPr>
              <a:t>Aorta </a:t>
            </a:r>
            <a:r>
              <a:rPr lang="en-US" sz="2400" dirty="0">
                <a:solidFill>
                  <a:schemeClr val="bg1"/>
                </a:solidFill>
                <a:cs typeface="Arial" charset="0"/>
              </a:rPr>
              <a:t>≤</a:t>
            </a:r>
            <a:r>
              <a:rPr lang="en-US" sz="2400" dirty="0">
                <a:solidFill>
                  <a:schemeClr val="bg1"/>
                </a:solidFill>
              </a:rPr>
              <a:t>40 mm </a:t>
            </a:r>
            <a:r>
              <a:rPr lang="en-US" sz="2400" dirty="0">
                <a:solidFill>
                  <a:schemeClr val="bg1"/>
                </a:solidFill>
                <a:sym typeface="Symbol" charset="0"/>
              </a:rPr>
              <a:t> reasonable if low risk otherwise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chemeClr val="bg1"/>
                </a:solidFill>
              </a:rPr>
              <a:t>Aorta 40-45 mm </a:t>
            </a:r>
            <a:r>
              <a:rPr lang="en-US" sz="2400" dirty="0">
                <a:solidFill>
                  <a:schemeClr val="bg1"/>
                </a:solidFill>
                <a:sym typeface="Symbol" charset="0"/>
              </a:rPr>
              <a:t> individualize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During pregnancy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Beta-blocker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Regular aortic imaging (individualize)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Fetal echo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Genetic counseling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Watch for other </a:t>
            </a:r>
            <a:r>
              <a:rPr lang="en-US" sz="2400" dirty="0" err="1">
                <a:solidFill>
                  <a:schemeClr val="bg1"/>
                </a:solidFill>
              </a:rPr>
              <a:t>Marfan’s</a:t>
            </a:r>
            <a:r>
              <a:rPr lang="en-US" sz="2400" dirty="0">
                <a:solidFill>
                  <a:schemeClr val="bg1"/>
                </a:solidFill>
              </a:rPr>
              <a:t> issues (joint, lens </a:t>
            </a:r>
            <a:r>
              <a:rPr lang="en-US" sz="2400" dirty="0" err="1">
                <a:solidFill>
                  <a:schemeClr val="bg1"/>
                </a:solidFill>
              </a:rPr>
              <a:t>sublux</a:t>
            </a:r>
            <a:r>
              <a:rPr lang="en-US" sz="2400" dirty="0">
                <a:solidFill>
                  <a:schemeClr val="bg1"/>
                </a:solidFill>
              </a:rPr>
              <a:t>, etc.)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370" y="0"/>
            <a:ext cx="8381260" cy="1054394"/>
          </a:xfrm>
        </p:spPr>
        <p:txBody>
          <a:bodyPr/>
          <a:lstStyle/>
          <a:p>
            <a:r>
              <a:rPr lang="en-US" dirty="0" err="1"/>
              <a:t>Marfan</a:t>
            </a:r>
            <a:r>
              <a:rPr lang="en-US" dirty="0"/>
              <a:t> syndrome: </a:t>
            </a:r>
            <a:r>
              <a:rPr lang="en-US" dirty="0">
                <a:solidFill>
                  <a:srgbClr val="F7E17F"/>
                </a:solidFill>
              </a:rPr>
              <a:t>pregnancy management</a:t>
            </a:r>
          </a:p>
        </p:txBody>
      </p:sp>
    </p:spTree>
    <p:extLst>
      <p:ext uri="{BB962C8B-B14F-4D97-AF65-F5344CB8AC3E}">
        <p14:creationId xmlns:p14="http://schemas.microsoft.com/office/powerpoint/2010/main" val="223604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152030" y="180556"/>
            <a:ext cx="8610600" cy="4605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i="1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 Cardiovascular Management</a:t>
            </a:r>
          </a:p>
          <a:p>
            <a:r>
              <a:rPr lang="en-US" b="1" dirty="0">
                <a:solidFill>
                  <a:schemeClr val="bg1"/>
                </a:solidFill>
              </a:rPr>
              <a:t> Potential for aortic root dissection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36576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47862040"/>
              </p:ext>
            </p:extLst>
          </p:nvPr>
        </p:nvGraphicFramePr>
        <p:xfrm>
          <a:off x="152030" y="1112001"/>
          <a:ext cx="8839200" cy="5752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82387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899885"/>
            <a:ext cx="9144000" cy="523306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Peripartum</a:t>
            </a:r>
            <a:endParaRPr lang="en-US" sz="3600" dirty="0">
              <a:solidFill>
                <a:schemeClr val="bg1"/>
              </a:solidFill>
            </a:endParaRP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 Facilitated vaginal delivery (minimize </a:t>
            </a:r>
            <a:r>
              <a:rPr lang="en-US" sz="2800" dirty="0" err="1">
                <a:solidFill>
                  <a:schemeClr val="bg1"/>
                </a:solidFill>
              </a:rPr>
              <a:t>Valsalva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 C-section for aorta &gt;40 mm or </a:t>
            </a:r>
            <a:r>
              <a:rPr lang="en-US" sz="2800" dirty="0">
                <a:solidFill>
                  <a:schemeClr val="bg1"/>
                </a:solidFill>
                <a:sym typeface="Symbol" charset="0"/>
              </a:rPr>
              <a:t>increasing in size</a:t>
            </a:r>
          </a:p>
          <a:p>
            <a:pPr marL="365760" lvl="1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 Postpartum 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 Dissection risk persists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FU with cardiology at 6-8 week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High index of suspicion with symptoms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 Future evaluation of lactation risk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15065" y="0"/>
            <a:ext cx="8381260" cy="1054394"/>
          </a:xfrm>
        </p:spPr>
        <p:txBody>
          <a:bodyPr/>
          <a:lstStyle/>
          <a:p>
            <a:r>
              <a:rPr lang="en-US" dirty="0" err="1"/>
              <a:t>Marfan</a:t>
            </a:r>
            <a:r>
              <a:rPr lang="en-US" dirty="0"/>
              <a:t> syndrome: </a:t>
            </a:r>
            <a:r>
              <a:rPr lang="en-US" dirty="0">
                <a:solidFill>
                  <a:srgbClr val="F7E17F"/>
                </a:solidFill>
              </a:rPr>
              <a:t>pregnancy management</a:t>
            </a:r>
          </a:p>
        </p:txBody>
      </p:sp>
    </p:spTree>
    <p:extLst>
      <p:ext uri="{BB962C8B-B14F-4D97-AF65-F5344CB8AC3E}">
        <p14:creationId xmlns:p14="http://schemas.microsoft.com/office/powerpoint/2010/main" val="348246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11953-AE71-574A-B3AF-B41B09078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1600"/>
            <a:ext cx="7772400" cy="537029"/>
          </a:xfrm>
        </p:spPr>
        <p:txBody>
          <a:bodyPr/>
          <a:lstStyle/>
          <a:p>
            <a:r>
              <a:rPr lang="en-US" sz="4400" dirty="0"/>
              <a:t>Mechanical Valves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71741-FC4E-2E4A-B441-64E191A33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243" y="812800"/>
            <a:ext cx="8777514" cy="1770743"/>
          </a:xfrm>
        </p:spPr>
        <p:txBody>
          <a:bodyPr/>
          <a:lstStyle/>
          <a:p>
            <a:r>
              <a:rPr lang="en-US" sz="3200" dirty="0"/>
              <a:t>Can by in any position, variety of types</a:t>
            </a:r>
          </a:p>
          <a:p>
            <a:r>
              <a:rPr lang="en-US" sz="3200" dirty="0"/>
              <a:t>Pregnancy increases thrombosis &amp; embolism risk</a:t>
            </a:r>
          </a:p>
          <a:p>
            <a:pPr lvl="1"/>
            <a:r>
              <a:rPr lang="en-US" sz="2800" dirty="0"/>
              <a:t>⇡ clotting factors, platelet adhesiveness</a:t>
            </a:r>
          </a:p>
          <a:p>
            <a:pPr lvl="1"/>
            <a:r>
              <a:rPr lang="en-US" sz="2800" dirty="0"/>
              <a:t>⇣ fibrinolysis &amp; protein S activity</a:t>
            </a:r>
          </a:p>
          <a:p>
            <a:r>
              <a:rPr lang="en-US" sz="3200" dirty="0"/>
              <a:t>Highest risk for thrombosis at “low flow” sites (mitral)</a:t>
            </a:r>
          </a:p>
          <a:p>
            <a:r>
              <a:rPr lang="en-US" sz="3200" dirty="0"/>
              <a:t>Require anticoagulation</a:t>
            </a:r>
          </a:p>
          <a:p>
            <a:pPr marL="342900" lvl="1" indent="0">
              <a:buNone/>
            </a:pP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EFAF5A-CFEE-EC41-8C16-65A4CEE05B11}"/>
              </a:ext>
            </a:extLst>
          </p:cNvPr>
          <p:cNvSpPr txBox="1"/>
          <p:nvPr/>
        </p:nvSpPr>
        <p:spPr>
          <a:xfrm>
            <a:off x="3788228" y="6299200"/>
            <a:ext cx="5239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Vitale, J Am Coll </a:t>
            </a:r>
            <a:r>
              <a:rPr lang="en-US" sz="1600" dirty="0" err="1"/>
              <a:t>Cardiol</a:t>
            </a:r>
            <a:r>
              <a:rPr lang="en-US" sz="1600" dirty="0"/>
              <a:t> 1999; </a:t>
            </a:r>
          </a:p>
          <a:p>
            <a:r>
              <a:rPr lang="en-US" sz="1600" dirty="0"/>
              <a:t>Oakley Br Heart J 1995; </a:t>
            </a:r>
            <a:r>
              <a:rPr lang="en-US" sz="1600" dirty="0" err="1"/>
              <a:t>Melissari</a:t>
            </a:r>
            <a:r>
              <a:rPr lang="en-US" sz="1600" dirty="0"/>
              <a:t> </a:t>
            </a:r>
            <a:r>
              <a:rPr lang="en-US" sz="1600" dirty="0" err="1"/>
              <a:t>Thrombo</a:t>
            </a:r>
            <a:r>
              <a:rPr lang="en-US" sz="1600" dirty="0"/>
              <a:t> </a:t>
            </a:r>
            <a:r>
              <a:rPr lang="en-US" sz="1600" dirty="0" err="1"/>
              <a:t>Hemost</a:t>
            </a:r>
            <a:r>
              <a:rPr lang="en-US" sz="1600" dirty="0"/>
              <a:t> 1992</a:t>
            </a:r>
          </a:p>
        </p:txBody>
      </p:sp>
      <p:pic>
        <p:nvPicPr>
          <p:cNvPr id="2050" name="Picture 2" descr="Image result for mechanical heart valve">
            <a:extLst>
              <a:ext uri="{FF2B5EF4-FFF2-40B4-BE49-F238E27FC236}">
                <a16:creationId xmlns:a16="http://schemas.microsoft.com/office/drawing/2014/main" id="{FB3A5E62-7CBA-7D45-A810-AE4F52845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914" y="3701141"/>
            <a:ext cx="2298701" cy="256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2419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11953-AE71-574A-B3AF-B41B09078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1600"/>
            <a:ext cx="9027883" cy="537029"/>
          </a:xfrm>
        </p:spPr>
        <p:txBody>
          <a:bodyPr/>
          <a:lstStyle/>
          <a:p>
            <a:r>
              <a:rPr lang="en-US" sz="4000" dirty="0"/>
              <a:t>How to anti-coagulate prostatic valves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D30AC16-818F-BE42-B145-5158EDC91559}"/>
              </a:ext>
            </a:extLst>
          </p:cNvPr>
          <p:cNvSpPr txBox="1">
            <a:spLocks/>
          </p:cNvSpPr>
          <p:nvPr/>
        </p:nvSpPr>
        <p:spPr bwMode="auto">
          <a:xfrm>
            <a:off x="0" y="638628"/>
            <a:ext cx="2656113" cy="56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00">
                <a:solidFill>
                  <a:srgbClr val="FFFFFF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rgbClr val="FFFFFF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rgbClr val="FFFFFF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rgbClr val="FFFFFF"/>
                </a:solidFill>
                <a:latin typeface="+mn-lt"/>
                <a:ea typeface="+mn-ea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rgbClr val="FFFFFF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rgbClr val="FFFFFF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rgbClr val="FFFFFF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rgbClr val="FFFFFF"/>
                </a:solidFill>
                <a:latin typeface="+mn-lt"/>
                <a:ea typeface="+mn-ea"/>
              </a:defRPr>
            </a:lvl9pPr>
          </a:lstStyle>
          <a:p>
            <a:pPr marL="0" indent="0" algn="ctr" defTabSz="914400">
              <a:buNone/>
            </a:pPr>
            <a:r>
              <a:rPr lang="en-US" u="sng" kern="0" dirty="0"/>
              <a:t>Warfarin: </a:t>
            </a:r>
          </a:p>
          <a:p>
            <a:pPr defTabSz="914400"/>
            <a:r>
              <a:rPr lang="en-US" kern="0" dirty="0"/>
              <a:t>Crosses placenta</a:t>
            </a:r>
          </a:p>
          <a:p>
            <a:pPr defTabSz="914400"/>
            <a:r>
              <a:rPr lang="en-US" kern="0" dirty="0"/>
              <a:t>Increased loss, PTB, stillbirth </a:t>
            </a:r>
          </a:p>
          <a:p>
            <a:pPr defTabSz="914400"/>
            <a:r>
              <a:rPr lang="en-US" kern="0" dirty="0"/>
              <a:t>ICH risk</a:t>
            </a:r>
          </a:p>
          <a:p>
            <a:pPr defTabSz="914400"/>
            <a:r>
              <a:rPr lang="en-US" kern="0" dirty="0"/>
              <a:t>Embryopathy </a:t>
            </a:r>
          </a:p>
          <a:p>
            <a:pPr lvl="1" defTabSz="914400"/>
            <a:r>
              <a:rPr lang="en-US" sz="2000" kern="0" dirty="0"/>
              <a:t>6-12 </a:t>
            </a:r>
            <a:r>
              <a:rPr lang="en-US" sz="2000" kern="0" dirty="0" err="1"/>
              <a:t>wk</a:t>
            </a:r>
            <a:r>
              <a:rPr lang="en-US" sz="2000" kern="0" dirty="0"/>
              <a:t> exposure (4-10%)</a:t>
            </a:r>
          </a:p>
          <a:p>
            <a:pPr lvl="1" defTabSz="914400"/>
            <a:r>
              <a:rPr lang="en-US" sz="2000" kern="0" dirty="0"/>
              <a:t>Dose related</a:t>
            </a:r>
          </a:p>
          <a:p>
            <a:pPr lvl="2" defTabSz="914400"/>
            <a:r>
              <a:rPr lang="en-US" sz="2000" u="sng" kern="0" dirty="0"/>
              <a:t>&lt;</a:t>
            </a:r>
            <a:r>
              <a:rPr lang="en-US" sz="2000" kern="0" dirty="0"/>
              <a:t>5 mg– low/minimal risk</a:t>
            </a:r>
          </a:p>
          <a:p>
            <a:pPr lvl="2" defTabSz="914400"/>
            <a:r>
              <a:rPr lang="en-US" sz="2000" kern="0" dirty="0"/>
              <a:t>&gt;5 mg- 9%</a:t>
            </a:r>
          </a:p>
          <a:p>
            <a:pPr lvl="1" defTabSz="914400"/>
            <a:endParaRPr lang="en-US" sz="2400" kern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EFAF5A-CFEE-EC41-8C16-65A4CEE05B11}"/>
              </a:ext>
            </a:extLst>
          </p:cNvPr>
          <p:cNvSpPr txBox="1"/>
          <p:nvPr/>
        </p:nvSpPr>
        <p:spPr>
          <a:xfrm>
            <a:off x="3788228" y="6299200"/>
            <a:ext cx="5239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Vitale, J Am Coll </a:t>
            </a:r>
            <a:r>
              <a:rPr lang="en-US" sz="1600" dirty="0" err="1"/>
              <a:t>Cardiol</a:t>
            </a:r>
            <a:r>
              <a:rPr lang="en-US" sz="1600" dirty="0"/>
              <a:t> 1999; </a:t>
            </a:r>
          </a:p>
          <a:p>
            <a:r>
              <a:rPr lang="en-US" sz="1600" dirty="0"/>
              <a:t>Oakley Br Heart J 1995; </a:t>
            </a:r>
            <a:r>
              <a:rPr lang="en-US" sz="1600" dirty="0" err="1"/>
              <a:t>Melissari</a:t>
            </a:r>
            <a:r>
              <a:rPr lang="en-US" sz="1600" dirty="0"/>
              <a:t> </a:t>
            </a:r>
            <a:r>
              <a:rPr lang="en-US" sz="1600" dirty="0" err="1"/>
              <a:t>Thrombo</a:t>
            </a:r>
            <a:r>
              <a:rPr lang="en-US" sz="1600" dirty="0"/>
              <a:t> </a:t>
            </a:r>
            <a:r>
              <a:rPr lang="en-US" sz="1600" dirty="0" err="1"/>
              <a:t>Hemost</a:t>
            </a:r>
            <a:r>
              <a:rPr lang="en-US" sz="1600" dirty="0"/>
              <a:t> 1992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212F27-10D1-1546-8418-61F29EB6DB2A}"/>
              </a:ext>
            </a:extLst>
          </p:cNvPr>
          <p:cNvSpPr txBox="1">
            <a:spLocks/>
          </p:cNvSpPr>
          <p:nvPr/>
        </p:nvSpPr>
        <p:spPr bwMode="auto">
          <a:xfrm>
            <a:off x="2510971" y="638629"/>
            <a:ext cx="2917372" cy="359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00">
                <a:solidFill>
                  <a:srgbClr val="FFFFFF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rgbClr val="FFFFFF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rgbClr val="FFFFFF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rgbClr val="FFFFFF"/>
                </a:solidFill>
                <a:latin typeface="+mn-lt"/>
                <a:ea typeface="+mn-ea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rgbClr val="FFFFFF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rgbClr val="FFFFFF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rgbClr val="FFFFFF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rgbClr val="FFFFFF"/>
                </a:solidFill>
                <a:latin typeface="+mn-lt"/>
                <a:ea typeface="+mn-ea"/>
              </a:defRPr>
            </a:lvl9pPr>
          </a:lstStyle>
          <a:p>
            <a:pPr marL="0" indent="0" algn="ctr" defTabSz="914400">
              <a:buNone/>
            </a:pPr>
            <a:r>
              <a:rPr lang="en-US" u="sng" kern="0" dirty="0"/>
              <a:t>UFH: </a:t>
            </a:r>
          </a:p>
          <a:p>
            <a:pPr defTabSz="914400"/>
            <a:r>
              <a:rPr lang="en-US" kern="0" dirty="0"/>
              <a:t>Doesn’t cross placenta</a:t>
            </a:r>
          </a:p>
          <a:p>
            <a:pPr defTabSz="914400"/>
            <a:r>
              <a:rPr lang="en-US" kern="0" dirty="0"/>
              <a:t>Short ½ life = variable response</a:t>
            </a:r>
          </a:p>
          <a:p>
            <a:pPr defTabSz="914400"/>
            <a:r>
              <a:rPr lang="en-US" kern="0" dirty="0"/>
              <a:t>Increase risk </a:t>
            </a:r>
          </a:p>
          <a:p>
            <a:pPr lvl="1" defTabSz="914400"/>
            <a:r>
              <a:rPr lang="en-US" kern="0" dirty="0"/>
              <a:t>valve thrombosis</a:t>
            </a:r>
          </a:p>
          <a:p>
            <a:pPr lvl="1" defTabSz="914400"/>
            <a:r>
              <a:rPr lang="en-US" kern="0" dirty="0"/>
              <a:t>TE events</a:t>
            </a:r>
          </a:p>
          <a:p>
            <a:pPr lvl="1" defTabSz="914400"/>
            <a:r>
              <a:rPr lang="en-US" kern="0" dirty="0"/>
              <a:t>Maternal/Fetal Mortality</a:t>
            </a:r>
          </a:p>
          <a:p>
            <a:pPr lvl="1" defTabSz="914400"/>
            <a:endParaRPr lang="en-US" kern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4DD2E3-3F0E-2A42-8AEE-8374C24A8897}"/>
              </a:ext>
            </a:extLst>
          </p:cNvPr>
          <p:cNvSpPr txBox="1">
            <a:spLocks/>
          </p:cNvSpPr>
          <p:nvPr/>
        </p:nvSpPr>
        <p:spPr bwMode="auto">
          <a:xfrm>
            <a:off x="5283200" y="638628"/>
            <a:ext cx="3860799" cy="566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00">
                <a:solidFill>
                  <a:srgbClr val="FFFFFF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rgbClr val="FFFFFF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rgbClr val="FFFFFF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rgbClr val="FFFFFF"/>
                </a:solidFill>
                <a:latin typeface="+mn-lt"/>
                <a:ea typeface="+mn-ea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rgbClr val="FFFFFF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rgbClr val="FFFFFF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rgbClr val="FFFFFF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rgbClr val="FFFFFF"/>
                </a:solidFill>
                <a:latin typeface="+mn-lt"/>
                <a:ea typeface="+mn-ea"/>
              </a:defRPr>
            </a:lvl9pPr>
          </a:lstStyle>
          <a:p>
            <a:pPr marL="0" indent="0" algn="ctr" defTabSz="914400">
              <a:buNone/>
            </a:pPr>
            <a:r>
              <a:rPr lang="en-US" sz="2000" u="sng" kern="0" dirty="0"/>
              <a:t>LMWH: </a:t>
            </a:r>
          </a:p>
          <a:p>
            <a:r>
              <a:rPr lang="en-US" sz="2000" dirty="0"/>
              <a:t>Advantages: High bioavailability, ease of administration, low SE</a:t>
            </a:r>
          </a:p>
          <a:p>
            <a:r>
              <a:rPr lang="en-US" sz="2000" dirty="0"/>
              <a:t>Inadequate during pregnancy for MHV</a:t>
            </a:r>
          </a:p>
          <a:p>
            <a:r>
              <a:rPr lang="en-US" sz="2000" dirty="0"/>
              <a:t>Measure anti-</a:t>
            </a:r>
            <a:r>
              <a:rPr lang="en-US" sz="2000" dirty="0" err="1"/>
              <a:t>Xa</a:t>
            </a:r>
            <a:r>
              <a:rPr lang="en-US" sz="2000" dirty="0"/>
              <a:t> activity</a:t>
            </a:r>
          </a:p>
          <a:p>
            <a:pPr lvl="1"/>
            <a:r>
              <a:rPr lang="en-US" sz="2000" dirty="0"/>
              <a:t>Peak (4 hours post) ~ 1 U/mL</a:t>
            </a:r>
          </a:p>
          <a:p>
            <a:r>
              <a:rPr lang="en-US" sz="2000" dirty="0"/>
              <a:t>Anti-</a:t>
            </a:r>
            <a:r>
              <a:rPr lang="en-US" sz="2000" dirty="0" err="1"/>
              <a:t>Xa</a:t>
            </a:r>
            <a:r>
              <a:rPr lang="en-US" sz="2000" dirty="0"/>
              <a:t> adjusted LMWH +ASA vs. Warfarin</a:t>
            </a:r>
          </a:p>
          <a:p>
            <a:pPr lvl="1"/>
            <a:r>
              <a:rPr lang="en-US" sz="2000" dirty="0"/>
              <a:t>Decreased risk PV thrombosis</a:t>
            </a:r>
          </a:p>
          <a:p>
            <a:pPr lvl="1"/>
            <a:r>
              <a:rPr lang="en-US" sz="2000" dirty="0"/>
              <a:t>Improved fetal outcomes</a:t>
            </a:r>
          </a:p>
          <a:p>
            <a:pPr lvl="1" defTabSz="914400"/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91443286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EFAF5A-CFEE-EC41-8C16-65A4CEE05B11}"/>
              </a:ext>
            </a:extLst>
          </p:cNvPr>
          <p:cNvSpPr txBox="1"/>
          <p:nvPr/>
        </p:nvSpPr>
        <p:spPr>
          <a:xfrm>
            <a:off x="3788228" y="6299200"/>
            <a:ext cx="5239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2014 AHA/ACC Guideline for the Management of Patients With Valvular Heart Disease</a:t>
            </a:r>
          </a:p>
        </p:txBody>
      </p:sp>
      <p:pic>
        <p:nvPicPr>
          <p:cNvPr id="2052" name="Picture 4" descr="http://www.onlinejacc.org/content/accj/63/22/e57/F10.large.jpg?width=800&amp;height=600&amp;carousel=1">
            <a:extLst>
              <a:ext uri="{FF2B5EF4-FFF2-40B4-BE49-F238E27FC236}">
                <a16:creationId xmlns:a16="http://schemas.microsoft.com/office/drawing/2014/main" id="{A2C34D05-0BA3-9140-90B9-AF10409C47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26"/>
          <a:stretch/>
        </p:blipFill>
        <p:spPr bwMode="auto">
          <a:xfrm>
            <a:off x="307749" y="101599"/>
            <a:ext cx="7370308" cy="602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3866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onlinejacc.org/content/accj/63/22/e57/F10.large.jpg?width=800&amp;height=600&amp;carousel=1">
            <a:extLst>
              <a:ext uri="{FF2B5EF4-FFF2-40B4-BE49-F238E27FC236}">
                <a16:creationId xmlns:a16="http://schemas.microsoft.com/office/drawing/2014/main" id="{A2C34D05-0BA3-9140-90B9-AF10409C47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4" t="65609" r="26930"/>
          <a:stretch/>
        </p:blipFill>
        <p:spPr bwMode="auto">
          <a:xfrm>
            <a:off x="783770" y="1161141"/>
            <a:ext cx="4470400" cy="400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491EE4-C29C-F845-8D68-1AA3931CC3E3}"/>
              </a:ext>
            </a:extLst>
          </p:cNvPr>
          <p:cNvSpPr txBox="1"/>
          <p:nvPr/>
        </p:nvSpPr>
        <p:spPr>
          <a:xfrm>
            <a:off x="3788228" y="6299200"/>
            <a:ext cx="5239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2014 AHA/ACC Guideline for the Management of Patients With Valvular Heart Disease</a:t>
            </a:r>
          </a:p>
        </p:txBody>
      </p:sp>
    </p:spTree>
    <p:extLst>
      <p:ext uri="{BB962C8B-B14F-4D97-AF65-F5344CB8AC3E}">
        <p14:creationId xmlns:p14="http://schemas.microsoft.com/office/powerpoint/2010/main" val="15019098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333A7-3F58-F94A-99CA-E4855E7F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1143000"/>
          </a:xfrm>
        </p:spPr>
        <p:txBody>
          <a:bodyPr/>
          <a:lstStyle/>
          <a:p>
            <a:r>
              <a:rPr lang="en-US" dirty="0"/>
              <a:t>Anticoagulation strategies in PV in pregnancy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0E9E6A-C197-FC47-80BB-4A18360CE3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1" t="924" r="11350" b="2697"/>
          <a:stretch/>
        </p:blipFill>
        <p:spPr>
          <a:xfrm>
            <a:off x="377372" y="870856"/>
            <a:ext cx="8229599" cy="528119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C3DA7A-7870-CE42-ABA6-F010B71EEB2F}"/>
              </a:ext>
            </a:extLst>
          </p:cNvPr>
          <p:cNvSpPr/>
          <p:nvPr/>
        </p:nvSpPr>
        <p:spPr>
          <a:xfrm>
            <a:off x="4326855" y="589461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>
                <a:latin typeface="Tw Cen MT" panose="020B0602020104020603" pitchFamily="34" charset="77"/>
              </a:rPr>
            </a:br>
            <a:endParaRPr lang="en-US" dirty="0">
              <a:latin typeface="Tw Cen MT" panose="020B0602020104020603" pitchFamily="34" charset="77"/>
            </a:endParaRPr>
          </a:p>
          <a:p>
            <a:r>
              <a:rPr lang="en-US" dirty="0">
                <a:latin typeface="Tw Cen MT" panose="020B0602020104020603" pitchFamily="34" charset="77"/>
              </a:rPr>
              <a:t>Steinberg ZL, et al. J Am Coll </a:t>
            </a:r>
            <a:r>
              <a:rPr lang="en-US" dirty="0" err="1">
                <a:latin typeface="Tw Cen MT" panose="020B0602020104020603" pitchFamily="34" charset="77"/>
              </a:rPr>
              <a:t>Cardiol</a:t>
            </a:r>
            <a:r>
              <a:rPr lang="en-US" dirty="0">
                <a:latin typeface="Tw Cen MT" panose="020B0602020104020603" pitchFamily="34" charset="77"/>
              </a:rPr>
              <a:t>. 2017 </a:t>
            </a:r>
            <a:endParaRPr lang="en-US" dirty="0">
              <a:effectLst/>
              <a:latin typeface="Tw Cen MT" panose="020B06020201040206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18200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5DAB9-C47C-EC48-8B56-952F3C6F3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Risk factors for CVD in pregnancy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6BD28-A8D1-D943-B20F-1AAB2CEA5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8369300" cy="4114800"/>
          </a:xfrm>
        </p:spPr>
        <p:txBody>
          <a:bodyPr/>
          <a:lstStyle/>
          <a:p>
            <a:r>
              <a:rPr lang="en-US" dirty="0"/>
              <a:t>Age &gt;40 		</a:t>
            </a:r>
          </a:p>
          <a:p>
            <a:pPr lvl="1"/>
            <a:r>
              <a:rPr lang="en-US" dirty="0"/>
              <a:t>raises risk CVD-related death 30x</a:t>
            </a:r>
          </a:p>
          <a:p>
            <a:r>
              <a:rPr lang="en-US" dirty="0"/>
              <a:t>Race/Ethnicity</a:t>
            </a:r>
          </a:p>
          <a:p>
            <a:pPr lvl="1"/>
            <a:r>
              <a:rPr lang="en-US" dirty="0"/>
              <a:t>non-Hispanic black women 3.4x</a:t>
            </a:r>
          </a:p>
          <a:p>
            <a:pPr lvl="1"/>
            <a:r>
              <a:rPr lang="en-US" dirty="0"/>
              <a:t>Independent of other variables</a:t>
            </a:r>
          </a:p>
          <a:p>
            <a:r>
              <a:rPr lang="en-US" dirty="0"/>
              <a:t>Hypertensive disorders of pregnancy</a:t>
            </a:r>
          </a:p>
          <a:p>
            <a:r>
              <a:rPr lang="en-US" dirty="0"/>
              <a:t>Pre-pregnancy obesity</a:t>
            </a:r>
          </a:p>
          <a:p>
            <a:r>
              <a:rPr lang="en-US" dirty="0"/>
              <a:t>Prior cardiac disease</a:t>
            </a:r>
          </a:p>
        </p:txBody>
      </p:sp>
    </p:spTree>
    <p:extLst>
      <p:ext uri="{BB962C8B-B14F-4D97-AF65-F5344CB8AC3E}">
        <p14:creationId xmlns:p14="http://schemas.microsoft.com/office/powerpoint/2010/main" val="5000219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72" name="Rectangle 8"/>
          <p:cNvSpPr>
            <a:spLocks noGrp="1" noChangeArrowheads="1"/>
          </p:cNvSpPr>
          <p:nvPr>
            <p:ph type="title"/>
          </p:nvPr>
        </p:nvSpPr>
        <p:spPr>
          <a:xfrm>
            <a:off x="259307" y="0"/>
            <a:ext cx="9144000" cy="823912"/>
          </a:xfrm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sz="4800" b="1" dirty="0">
                <a:latin typeface="Tw Cen MT" panose="020B0602020104020603" pitchFamily="34" charset="0"/>
                <a:cs typeface="+mj-cs"/>
              </a:rPr>
              <a:t>Summary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593486" y="1031031"/>
            <a:ext cx="8039526" cy="47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817BBC"/>
              </a:buClr>
              <a:buFont typeface="Wingdings" pitchFamily="2" charset="2"/>
              <a:buChar char="§"/>
              <a:defRPr sz="2400" kern="1200">
                <a:solidFill>
                  <a:srgbClr val="828282"/>
                </a:solidFill>
                <a:latin typeface="Tw Cen MT" panose="020B0602020104020603" pitchFamily="34" charset="0"/>
                <a:ea typeface="Geneva" pitchFamily="121" charset="-128"/>
                <a:cs typeface="Tw Cen MT" panose="020B0602020104020603" pitchFamily="34" charset="0"/>
              </a:defRPr>
            </a:lvl1pPr>
            <a:lvl2pPr marL="742950" indent="-28575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EAAA3"/>
              </a:buClr>
              <a:buFont typeface="Wingdings" pitchFamily="2" charset="2"/>
              <a:buChar char="§"/>
              <a:defRPr sz="2400" kern="1200">
                <a:solidFill>
                  <a:srgbClr val="828282"/>
                </a:solidFill>
                <a:latin typeface="Tw Cen MT" panose="020B0602020104020603" pitchFamily="34" charset="0"/>
                <a:ea typeface="Geneva" pitchFamily="121" charset="-128"/>
                <a:cs typeface="Tw Cen MT" panose="020B0602020104020603" pitchFamily="34" charset="0"/>
              </a:defRPr>
            </a:lvl2pPr>
            <a:lvl3pPr marL="1143000" indent="-22860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74AA50"/>
              </a:buClr>
              <a:buFont typeface="Wingdings" pitchFamily="2" charset="2"/>
              <a:buChar char="§"/>
              <a:defRPr sz="2000" kern="1200">
                <a:solidFill>
                  <a:srgbClr val="828282"/>
                </a:solidFill>
                <a:latin typeface="Tw Cen MT" panose="020B0602020104020603" pitchFamily="34" charset="0"/>
                <a:ea typeface="Geneva" pitchFamily="121" charset="-128"/>
                <a:cs typeface="Tw Cen MT" panose="020B0602020104020603" pitchFamily="34" charset="0"/>
              </a:defRPr>
            </a:lvl3pPr>
            <a:lvl4pPr marL="1600200" indent="-22860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7DA1C4"/>
              </a:buClr>
              <a:buFont typeface="Wingdings" pitchFamily="2" charset="2"/>
              <a:buChar char="§"/>
              <a:defRPr sz="2000" kern="1200">
                <a:solidFill>
                  <a:srgbClr val="828282"/>
                </a:solidFill>
                <a:latin typeface="Tw Cen MT" panose="020B0602020104020603" pitchFamily="34" charset="0"/>
                <a:ea typeface="Geneva" pitchFamily="121" charset="-128"/>
                <a:cs typeface="Tw Cen MT" panose="020B0602020104020603" pitchFamily="34" charset="0"/>
              </a:defRPr>
            </a:lvl4pPr>
            <a:lvl5pPr marL="2057400" indent="-22860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1EB9C"/>
              </a:buClr>
              <a:buFont typeface="Wingdings" pitchFamily="2" charset="2"/>
              <a:buChar char="§"/>
              <a:defRPr sz="2000" kern="1200">
                <a:solidFill>
                  <a:srgbClr val="828282"/>
                </a:solidFill>
                <a:latin typeface="Tw Cen MT" panose="020B0602020104020603" pitchFamily="34" charset="0"/>
                <a:ea typeface="Geneva" pitchFamily="121" charset="-128"/>
                <a:cs typeface="Tw Cen MT" panose="020B06020201040206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3200" dirty="0">
                <a:solidFill>
                  <a:schemeClr val="bg1"/>
                </a:solidFill>
              </a:rPr>
              <a:t>CVD 1-2% of all pregnancies</a:t>
            </a:r>
          </a:p>
          <a:p>
            <a:pPr>
              <a:lnSpc>
                <a:spcPct val="130000"/>
              </a:lnSpc>
            </a:pPr>
            <a:r>
              <a:rPr lang="en-US" sz="3200" dirty="0">
                <a:solidFill>
                  <a:schemeClr val="bg1"/>
                </a:solidFill>
              </a:rPr>
              <a:t>CHD most common in N. Amer.</a:t>
            </a:r>
          </a:p>
          <a:p>
            <a:pPr>
              <a:lnSpc>
                <a:spcPct val="130000"/>
              </a:lnSpc>
            </a:pPr>
            <a:r>
              <a:rPr lang="en-US" sz="3200" dirty="0">
                <a:solidFill>
                  <a:schemeClr val="bg1"/>
                </a:solidFill>
              </a:rPr>
              <a:t>Doesn’t preclude pregnancy</a:t>
            </a:r>
          </a:p>
          <a:p>
            <a:pPr>
              <a:lnSpc>
                <a:spcPct val="130000"/>
              </a:lnSpc>
            </a:pPr>
            <a:r>
              <a:rPr lang="en-US" sz="3200" dirty="0">
                <a:solidFill>
                  <a:schemeClr val="bg1"/>
                </a:solidFill>
                <a:sym typeface="Symbol"/>
              </a:rPr>
              <a:t> risk to mother and fetus</a:t>
            </a:r>
          </a:p>
          <a:p>
            <a:pPr>
              <a:lnSpc>
                <a:spcPct val="130000"/>
              </a:lnSpc>
            </a:pPr>
            <a:r>
              <a:rPr lang="en-US" sz="3200" dirty="0">
                <a:solidFill>
                  <a:schemeClr val="bg1"/>
                </a:solidFill>
                <a:sym typeface="Symbol"/>
              </a:rPr>
              <a:t>Individual assessment</a:t>
            </a:r>
          </a:p>
          <a:p>
            <a:pPr>
              <a:lnSpc>
                <a:spcPct val="130000"/>
              </a:lnSpc>
            </a:pPr>
            <a:r>
              <a:rPr lang="en-US" sz="3200" dirty="0">
                <a:solidFill>
                  <a:schemeClr val="bg1"/>
                </a:solidFill>
                <a:sym typeface="Symbol"/>
              </a:rPr>
              <a:t>Multidisciplinary care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670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4572D-F2FC-364E-9B27-3DDE5A4FD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C3584-3281-2C4B-9ACE-C113A430EF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93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8865-3BA7-B747-BA30-07B580B28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89" y="953364"/>
            <a:ext cx="8204561" cy="568476"/>
          </a:xfrm>
        </p:spPr>
        <p:txBody>
          <a:bodyPr/>
          <a:lstStyle/>
          <a:p>
            <a:r>
              <a:rPr lang="en-US" sz="3000" dirty="0"/>
              <a:t>WHO I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002DAEA-FCD9-2B44-97CC-4FFD39C6A86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0789" y="1601379"/>
          <a:ext cx="7942673" cy="3655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3489">
                  <a:extLst>
                    <a:ext uri="{9D8B030D-6E8A-4147-A177-3AD203B41FA5}">
                      <a16:colId xmlns:a16="http://schemas.microsoft.com/office/drawing/2014/main" val="3697303414"/>
                    </a:ext>
                  </a:extLst>
                </a:gridCol>
                <a:gridCol w="6309184">
                  <a:extLst>
                    <a:ext uri="{9D8B030D-6E8A-4147-A177-3AD203B41FA5}">
                      <a16:colId xmlns:a16="http://schemas.microsoft.com/office/drawing/2014/main" val="3175776189"/>
                    </a:ext>
                  </a:extLst>
                </a:gridCol>
              </a:tblGrid>
              <a:tr h="414980">
                <a:tc>
                  <a:txBody>
                    <a:bodyPr/>
                    <a:lstStyle/>
                    <a:p>
                      <a:r>
                        <a:rPr lang="en-US" sz="1800" dirty="0"/>
                        <a:t>Risk Class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Pregnancy Risk by Medical Condition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12427150"/>
                  </a:ext>
                </a:extLst>
              </a:tr>
              <a:tr h="716269">
                <a:tc>
                  <a:txBody>
                    <a:bodyPr/>
                    <a:lstStyle/>
                    <a:p>
                      <a:r>
                        <a:rPr lang="en-US" sz="1800" dirty="0"/>
                        <a:t>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 detectable increased risk of maternal mortality</a:t>
                      </a:r>
                    </a:p>
                    <a:p>
                      <a:r>
                        <a:rPr lang="en-US" sz="1800" dirty="0"/>
                        <a:t>No/mild increase in morbidity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11920228"/>
                  </a:ext>
                </a:extLst>
              </a:tr>
              <a:tr h="71626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Low Risk</a:t>
                      </a:r>
                    </a:p>
                    <a:p>
                      <a:r>
                        <a:rPr lang="en-US" sz="1800" dirty="0"/>
                        <a:t>Cardiology </a:t>
                      </a:r>
                      <a:r>
                        <a:rPr lang="en-US" sz="1800" dirty="0" err="1"/>
                        <a:t>eval</a:t>
                      </a:r>
                      <a:r>
                        <a:rPr lang="en-US" sz="1800" dirty="0"/>
                        <a:t> once or twice during pregnancy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36470785"/>
                  </a:ext>
                </a:extLst>
              </a:tr>
              <a:tr h="180772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rPr>
                        <a:t>Uncomplicated, small/mild pulmonary stenosis, PDA, mitral valve prolapse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rPr>
                        <a:t>Successfully repaired simple lesions (ASD, VSD, PDA, anomalous pulmonary venous drainage).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rPr>
                        <a:t>Atrial or ventricular ectopic beats, isolated</a:t>
                      </a:r>
                      <a:endParaRPr kumimoji="0" lang="en-US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NewRomanPS-BoldMT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07628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4171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4A313-1599-8C40-B50E-AF46AC8A2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83" y="918991"/>
            <a:ext cx="8154775" cy="482657"/>
          </a:xfrm>
        </p:spPr>
        <p:txBody>
          <a:bodyPr>
            <a:noAutofit/>
          </a:bodyPr>
          <a:lstStyle/>
          <a:p>
            <a:r>
              <a:rPr lang="en-US" sz="3000" dirty="0"/>
              <a:t>WHO II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C1E7DD4A-E8BB-A049-BA29-351ED668F9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1642" y="1538398"/>
          <a:ext cx="8147705" cy="4144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442">
                  <a:extLst>
                    <a:ext uri="{9D8B030D-6E8A-4147-A177-3AD203B41FA5}">
                      <a16:colId xmlns:a16="http://schemas.microsoft.com/office/drawing/2014/main" val="3697303414"/>
                    </a:ext>
                  </a:extLst>
                </a:gridCol>
                <a:gridCol w="5941263">
                  <a:extLst>
                    <a:ext uri="{9D8B030D-6E8A-4147-A177-3AD203B41FA5}">
                      <a16:colId xmlns:a16="http://schemas.microsoft.com/office/drawing/2014/main" val="3175776189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Risk Class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Pregnancy Risk by Medical Condition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12427150"/>
                  </a:ext>
                </a:extLst>
              </a:tr>
              <a:tr h="593265">
                <a:tc>
                  <a:txBody>
                    <a:bodyPr/>
                    <a:lstStyle/>
                    <a:p>
                      <a:r>
                        <a:rPr lang="en-US" sz="1500" dirty="0"/>
                        <a:t>II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rPr>
                        <a:t>Small increased risk of maternal mortality or moderate increase in morbidity</a:t>
                      </a:r>
                      <a:endParaRPr kumimoji="0" lang="en-US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NewRomanPS-BoldMT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11920228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Low-moderate Risk</a:t>
                      </a:r>
                    </a:p>
                    <a:p>
                      <a:r>
                        <a:rPr lang="en-US" sz="1500" dirty="0"/>
                        <a:t>Cardiology </a:t>
                      </a:r>
                      <a:r>
                        <a:rPr lang="en-US" sz="1500" dirty="0" err="1"/>
                        <a:t>eval</a:t>
                      </a:r>
                      <a:r>
                        <a:rPr lang="en-US" sz="1500" dirty="0"/>
                        <a:t> q trimester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36470785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rPr>
                        <a:t>Unoperated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rPr>
                        <a:t> atrial or ventricular septal defect</a:t>
                      </a:r>
                      <a:endParaRPr kumimoji="0" lang="en-US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rPr>
                        <a:t>Repaired tetralogy of Fallot</a:t>
                      </a:r>
                      <a:endParaRPr kumimoji="0" lang="en-US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rPr>
                        <a:t>Most arrhythmias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07628521"/>
                  </a:ext>
                </a:extLst>
              </a:tr>
              <a:tr h="1725930">
                <a:tc>
                  <a:txBody>
                    <a:bodyPr/>
                    <a:lstStyle/>
                    <a:p>
                      <a:r>
                        <a:rPr lang="en-US" sz="1500" dirty="0"/>
                        <a:t>II-III</a:t>
                      </a:r>
                    </a:p>
                    <a:p>
                      <a:r>
                        <a:rPr lang="en-US" sz="1500" dirty="0"/>
                        <a:t>Varies by patient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rPr>
                        <a:t>Mild left ventricular impairment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rPr>
                        <a:t>Hypertrophic cardiomyopathy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rPr>
                        <a:t>Native or tissue valvular heart disease not considered WHO I or IV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rPr>
                        <a:t>Marfan syndrome without aortic dilatation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rPr>
                        <a:t>Aorta &lt;45 mm in aortic disease associated with bicuspid aortic valve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rPr>
                        <a:t>Repaired coarctation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NewRomanPS-BoldMT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55940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0194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9F6C5-6D5B-8F49-9CF3-6BBB017C9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34" y="926061"/>
            <a:ext cx="7886700" cy="454377"/>
          </a:xfrm>
        </p:spPr>
        <p:txBody>
          <a:bodyPr>
            <a:noAutofit/>
          </a:bodyPr>
          <a:lstStyle/>
          <a:p>
            <a:r>
              <a:rPr lang="en-US" sz="3000" dirty="0"/>
              <a:t>WHO III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4F03588B-64A6-CA42-92E8-2C4BEBBE38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3385" y="1538976"/>
          <a:ext cx="7886700" cy="4090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960">
                  <a:extLst>
                    <a:ext uri="{9D8B030D-6E8A-4147-A177-3AD203B41FA5}">
                      <a16:colId xmlns:a16="http://schemas.microsoft.com/office/drawing/2014/main" val="3697303414"/>
                    </a:ext>
                  </a:extLst>
                </a:gridCol>
                <a:gridCol w="6436740">
                  <a:extLst>
                    <a:ext uri="{9D8B030D-6E8A-4147-A177-3AD203B41FA5}">
                      <a16:colId xmlns:a16="http://schemas.microsoft.com/office/drawing/2014/main" val="3175776189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Risk Class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Pregnancy Risk by Medical Condition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12427150"/>
                  </a:ext>
                </a:extLst>
              </a:tr>
              <a:tr h="1141905">
                <a:tc>
                  <a:txBody>
                    <a:bodyPr/>
                    <a:lstStyle/>
                    <a:p>
                      <a:r>
                        <a:rPr lang="en-US" sz="1500" dirty="0"/>
                        <a:t>III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rPr>
                        <a:t>Significantly increased risk of maternal mortality or severe morbidity.  Expert counselling required.  If pregnancy is decided upon, intensive specialist cardiac and obstetric monitoring needed throughout pregnancy, childbirth and the puerperium.</a:t>
                      </a:r>
                      <a:endParaRPr kumimoji="0" lang="en-US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NewRomanPS-BoldMT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11920228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High Risk</a:t>
                      </a:r>
                    </a:p>
                    <a:p>
                      <a:r>
                        <a:rPr lang="en-US" sz="1500" dirty="0"/>
                        <a:t>Cardiology </a:t>
                      </a:r>
                      <a:r>
                        <a:rPr lang="en-US" sz="1500" dirty="0" err="1"/>
                        <a:t>eval</a:t>
                      </a:r>
                      <a:r>
                        <a:rPr lang="en-US" sz="1500" dirty="0"/>
                        <a:t> q 2-4 weeks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36470785"/>
                  </a:ext>
                </a:extLst>
              </a:tr>
              <a:tr h="201168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rPr>
                        <a:t>Mechanical valve</a:t>
                      </a:r>
                      <a:endParaRPr kumimoji="0" lang="en-US" altLang="en-US" sz="21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rPr>
                        <a:t>Systemic right ventricle</a:t>
                      </a:r>
                      <a:endParaRPr kumimoji="0" lang="en-US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rPr>
                        <a:t>Fontan circulation</a:t>
                      </a:r>
                      <a:endParaRPr kumimoji="0" lang="en-US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rPr>
                        <a:t>Cyanotic heart disease (unrepaired)</a:t>
                      </a:r>
                      <a:endParaRPr kumimoji="0" lang="en-US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rPr>
                        <a:t>Other complex congenital heart disease</a:t>
                      </a:r>
                      <a:endParaRPr kumimoji="0" lang="en-US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rPr>
                        <a:t>Aortic dilatation 40-45 mm in Marfan syndrome</a:t>
                      </a:r>
                      <a:endParaRPr kumimoji="0" lang="en-US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rPr>
                        <a:t>Aortic dilatation 45-50 mm in aortic disease associated with bicuspid aortic valve</a:t>
                      </a:r>
                      <a:endParaRPr kumimoji="0" lang="en-US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NewRomanPS-BoldMT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07628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155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89C14-A6F9-8B47-B04A-878CA82E8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55" y="857250"/>
            <a:ext cx="8218995" cy="560429"/>
          </a:xfrm>
        </p:spPr>
        <p:txBody>
          <a:bodyPr/>
          <a:lstStyle/>
          <a:p>
            <a:r>
              <a:rPr lang="en-US" sz="3000" dirty="0"/>
              <a:t>WHO IV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1689AA56-7B5C-0240-BA96-6C8ECA6648A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6355" y="1597228"/>
          <a:ext cx="7886701" cy="4128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06">
                  <a:extLst>
                    <a:ext uri="{9D8B030D-6E8A-4147-A177-3AD203B41FA5}">
                      <a16:colId xmlns:a16="http://schemas.microsoft.com/office/drawing/2014/main" val="3697303414"/>
                    </a:ext>
                  </a:extLst>
                </a:gridCol>
                <a:gridCol w="6754895">
                  <a:extLst>
                    <a:ext uri="{9D8B030D-6E8A-4147-A177-3AD203B41FA5}">
                      <a16:colId xmlns:a16="http://schemas.microsoft.com/office/drawing/2014/main" val="3175776189"/>
                    </a:ext>
                  </a:extLst>
                </a:gridCol>
              </a:tblGrid>
              <a:tr h="308311">
                <a:tc>
                  <a:txBody>
                    <a:bodyPr/>
                    <a:lstStyle/>
                    <a:p>
                      <a:r>
                        <a:rPr lang="en-US" sz="1500" dirty="0"/>
                        <a:t>Risk Class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Pregnancy Risk by Medical Condition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12427150"/>
                  </a:ext>
                </a:extLst>
              </a:tr>
              <a:tr h="867585">
                <a:tc>
                  <a:txBody>
                    <a:bodyPr/>
                    <a:lstStyle/>
                    <a:p>
                      <a:r>
                        <a:rPr lang="en-US" sz="1500" dirty="0"/>
                        <a:t>IV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rPr>
                        <a:t>Extremely high risk of maternal mortality or severe morbidity; pregnancy contraindicated.  If pregnancy occurs termination should be discussed.  If pregnancy continues, care as for class III.  </a:t>
                      </a:r>
                      <a:endParaRPr kumimoji="0" lang="en-US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NewRomanPS-BoldMT"/>
                        <a:sym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11920228"/>
                  </a:ext>
                </a:extLst>
              </a:tr>
              <a:tr h="532153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ADVISED AGAINST PREGNANCY</a:t>
                      </a:r>
                    </a:p>
                    <a:p>
                      <a:r>
                        <a:rPr lang="en-US" sz="1500" dirty="0"/>
                        <a:t>Discuss Pregnancy termination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36470785"/>
                  </a:ext>
                </a:extLst>
              </a:tr>
              <a:tr h="2420027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rPr>
                        <a:t>Pulmonary arterial hypertension – any cause</a:t>
                      </a:r>
                      <a:endParaRPr kumimoji="0" lang="en-US" altLang="en-US" sz="21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rPr>
                        <a:t>Severe systemic ventricular dysfunction (LVEF &lt;30%, NYHA III-IV)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rPr>
                        <a:t>History of PPCM with any residual LV dysfunction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rPr>
                        <a:t>Severe mitral stenosis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rPr>
                        <a:t>, severe symptomatic aortic stenosis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rPr>
                        <a:t>Aortic dilatation &gt;45 mm in Marfan syndrome</a:t>
                      </a:r>
                      <a:endParaRPr kumimoji="0" lang="en-US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rPr>
                        <a:t>Aortic dilatation &gt;50 mm in aortic disease associated with bicuspid aortic valve</a:t>
                      </a:r>
                      <a:endParaRPr kumimoji="0" lang="en-US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NewRomanPS-BoldMT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rPr>
                        <a:t>Native severe coarctation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07628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8146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99F1C-9A15-3745-A6E7-96BE4996E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30861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CHD: 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Ariane J. </a:t>
            </a:r>
            <a:r>
              <a:rPr lang="en-US" altLang="en-US" dirty="0" err="1">
                <a:solidFill>
                  <a:schemeClr val="bg1"/>
                </a:solidFill>
              </a:rPr>
              <a:t>Marelli</a:t>
            </a:r>
            <a:r>
              <a:rPr lang="en-US" altLang="en-US" dirty="0">
                <a:solidFill>
                  <a:schemeClr val="bg1"/>
                </a:solidFill>
              </a:rPr>
              <a:t>. Circulation. Lifetime Prevalence of Congenital Heart Disease in the General Population From 2000 to 2010, Volume: 130, Issue: 9, Pages: 749-756, DOI: (10.1161/CIRCULATIONAHA.113.008396)</a:t>
            </a:r>
          </a:p>
          <a:p>
            <a:r>
              <a:rPr lang="en-US" dirty="0">
                <a:solidFill>
                  <a:schemeClr val="bg1"/>
                </a:solidFill>
              </a:rPr>
              <a:t>Marelli, A. J., et. al. (2014). Lifetime Prevalence of Congenital Heart Disease in the General Population From 2000 to 2010. </a:t>
            </a:r>
            <a:r>
              <a:rPr lang="en-US" i="1" dirty="0">
                <a:solidFill>
                  <a:schemeClr val="bg1"/>
                </a:solidFill>
              </a:rPr>
              <a:t>Circulation, 130</a:t>
            </a:r>
            <a:r>
              <a:rPr lang="en-US" dirty="0">
                <a:solidFill>
                  <a:schemeClr val="bg1"/>
                </a:solidFill>
              </a:rPr>
              <a:t>(9), 749-756. </a:t>
            </a:r>
          </a:p>
          <a:p>
            <a:r>
              <a:rPr lang="en-US" dirty="0" err="1">
                <a:solidFill>
                  <a:schemeClr val="bg1"/>
                </a:solidFill>
              </a:rPr>
              <a:t>Canobbio</a:t>
            </a:r>
            <a:r>
              <a:rPr lang="en-US" dirty="0">
                <a:solidFill>
                  <a:schemeClr val="bg1"/>
                </a:solidFill>
              </a:rPr>
              <a:t>, M. M., et. al. (2017). Management of Pregnancy in Patients With Complex Congenital Heart Disease: A Scientific Statement for Healthcare Professionals From the American Heart Association. </a:t>
            </a:r>
            <a:r>
              <a:rPr lang="en-US" i="1" dirty="0">
                <a:solidFill>
                  <a:schemeClr val="bg1"/>
                </a:solidFill>
              </a:rPr>
              <a:t>Circulation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918431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69" y="40943"/>
            <a:ext cx="7740650" cy="685800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8907"/>
            <a:ext cx="9144000" cy="6109093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Guidelines</a:t>
            </a:r>
          </a:p>
          <a:p>
            <a:r>
              <a:rPr lang="en-US" sz="1800" dirty="0" err="1">
                <a:solidFill>
                  <a:schemeClr val="bg1"/>
                </a:solidFill>
              </a:rPr>
              <a:t>Regitz-Zagrosek</a:t>
            </a:r>
            <a:r>
              <a:rPr lang="en-US" sz="1800" dirty="0">
                <a:solidFill>
                  <a:schemeClr val="bg1"/>
                </a:solidFill>
              </a:rPr>
              <a:t> V, </a:t>
            </a:r>
            <a:r>
              <a:rPr lang="en-US" sz="1800" dirty="0" err="1">
                <a:solidFill>
                  <a:schemeClr val="bg1"/>
                </a:solidFill>
              </a:rPr>
              <a:t>Lundqvist</a:t>
            </a:r>
            <a:r>
              <a:rPr lang="en-US" sz="1800" dirty="0">
                <a:solidFill>
                  <a:schemeClr val="bg1"/>
                </a:solidFill>
              </a:rPr>
              <a:t> C, </a:t>
            </a:r>
            <a:r>
              <a:rPr lang="en-US" sz="1800" dirty="0" err="1">
                <a:solidFill>
                  <a:schemeClr val="bg1"/>
                </a:solidFill>
              </a:rPr>
              <a:t>Borghi</a:t>
            </a:r>
            <a:r>
              <a:rPr lang="en-US" sz="1800" dirty="0">
                <a:solidFill>
                  <a:schemeClr val="bg1"/>
                </a:solidFill>
              </a:rPr>
              <a:t> C, et al.  ESC Guidelines on the management of cardiovascular diseases during pregnancy. </a:t>
            </a:r>
            <a:r>
              <a:rPr lang="en-US" sz="1800" dirty="0" err="1">
                <a:solidFill>
                  <a:schemeClr val="bg1"/>
                </a:solidFill>
              </a:rPr>
              <a:t>Eur</a:t>
            </a:r>
            <a:r>
              <a:rPr lang="en-US" sz="1800" dirty="0">
                <a:solidFill>
                  <a:schemeClr val="bg1"/>
                </a:solidFill>
              </a:rPr>
              <a:t> Heart J. 2011; 32(24):3147-97. </a:t>
            </a:r>
          </a:p>
          <a:p>
            <a:r>
              <a:rPr lang="en-US" sz="1800" dirty="0" err="1">
                <a:solidFill>
                  <a:schemeClr val="bg1"/>
                </a:solidFill>
              </a:rPr>
              <a:t>Warnes</a:t>
            </a:r>
            <a:r>
              <a:rPr lang="en-US" sz="1800" dirty="0">
                <a:solidFill>
                  <a:schemeClr val="bg1"/>
                </a:solidFill>
              </a:rPr>
              <a:t> CA, Williams RG, </a:t>
            </a:r>
            <a:r>
              <a:rPr lang="en-US" sz="1800" dirty="0" err="1">
                <a:solidFill>
                  <a:schemeClr val="bg1"/>
                </a:solidFill>
              </a:rPr>
              <a:t>Bashore</a:t>
            </a:r>
            <a:r>
              <a:rPr lang="en-US" sz="1800" dirty="0">
                <a:solidFill>
                  <a:schemeClr val="bg1"/>
                </a:solidFill>
              </a:rPr>
              <a:t> TM, et al ACC/AHA 2008 guidelines for the management of adults with congenital heart disease.  J Am </a:t>
            </a:r>
            <a:r>
              <a:rPr lang="en-US" sz="1800" dirty="0" err="1">
                <a:solidFill>
                  <a:schemeClr val="bg1"/>
                </a:solidFill>
              </a:rPr>
              <a:t>Coll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Cardiol</a:t>
            </a:r>
            <a:r>
              <a:rPr lang="en-US" sz="1800" dirty="0">
                <a:solidFill>
                  <a:schemeClr val="bg1"/>
                </a:solidFill>
              </a:rPr>
              <a:t>. 2008;52(23): e143-263. 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Level II-2: </a:t>
            </a:r>
          </a:p>
          <a:p>
            <a:r>
              <a:rPr lang="en-US" sz="1800" dirty="0" err="1">
                <a:solidFill>
                  <a:schemeClr val="bg1"/>
                </a:solidFill>
              </a:rPr>
              <a:t>Siu</a:t>
            </a:r>
            <a:r>
              <a:rPr lang="en-US" sz="1800" dirty="0">
                <a:solidFill>
                  <a:schemeClr val="bg1"/>
                </a:solidFill>
              </a:rPr>
              <a:t> S, </a:t>
            </a:r>
            <a:r>
              <a:rPr lang="en-US" sz="1800" dirty="0" err="1">
                <a:solidFill>
                  <a:schemeClr val="bg1"/>
                </a:solidFill>
              </a:rPr>
              <a:t>Sermer</a:t>
            </a:r>
            <a:r>
              <a:rPr lang="en-US" sz="1800" dirty="0">
                <a:solidFill>
                  <a:schemeClr val="bg1"/>
                </a:solidFill>
              </a:rPr>
              <a:t> M, Colman J, et al. Cardiac Disease in Pregnancy (CARPREG) Investigators Prospective Multicenter Study of Pregnancy Outcomes in Women with Heart Disease Circulation 2001;104(5):515-21. 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Level II-3: </a:t>
            </a:r>
          </a:p>
          <a:p>
            <a:r>
              <a:rPr lang="en-US" sz="1800" dirty="0" err="1">
                <a:solidFill>
                  <a:schemeClr val="bg1"/>
                </a:solidFill>
              </a:rPr>
              <a:t>Drenthen</a:t>
            </a:r>
            <a:r>
              <a:rPr lang="en-US" sz="1800" dirty="0">
                <a:solidFill>
                  <a:schemeClr val="bg1"/>
                </a:solidFill>
              </a:rPr>
              <a:t> W, </a:t>
            </a:r>
            <a:r>
              <a:rPr lang="en-US" sz="1800" dirty="0" err="1">
                <a:solidFill>
                  <a:schemeClr val="bg1"/>
                </a:solidFill>
              </a:rPr>
              <a:t>Boersma</a:t>
            </a:r>
            <a:r>
              <a:rPr lang="en-US" sz="1800" dirty="0">
                <a:solidFill>
                  <a:schemeClr val="bg1"/>
                </a:solidFill>
              </a:rPr>
              <a:t> E, </a:t>
            </a:r>
            <a:r>
              <a:rPr lang="en-US" sz="1800" dirty="0" err="1">
                <a:solidFill>
                  <a:schemeClr val="bg1"/>
                </a:solidFill>
              </a:rPr>
              <a:t>Balci</a:t>
            </a:r>
            <a:r>
              <a:rPr lang="en-US" sz="1800" dirty="0">
                <a:solidFill>
                  <a:schemeClr val="bg1"/>
                </a:solidFill>
              </a:rPr>
              <a:t> A, et al; ZAHARA Investigators. Predictors of pregnancy complications in women with congenital heart disease. </a:t>
            </a:r>
            <a:r>
              <a:rPr lang="en-US" sz="1800" dirty="0" err="1">
                <a:solidFill>
                  <a:schemeClr val="bg1"/>
                </a:solidFill>
              </a:rPr>
              <a:t>Eur</a:t>
            </a:r>
            <a:r>
              <a:rPr lang="en-US" sz="1800" dirty="0">
                <a:solidFill>
                  <a:schemeClr val="bg1"/>
                </a:solidFill>
              </a:rPr>
              <a:t> Heart J 2010; 31(17): 2124-2132 </a:t>
            </a:r>
          </a:p>
          <a:p>
            <a:r>
              <a:rPr lang="en-US" sz="1800" dirty="0" err="1">
                <a:solidFill>
                  <a:schemeClr val="bg1"/>
                </a:solidFill>
              </a:rPr>
              <a:t>Drenthen</a:t>
            </a:r>
            <a:r>
              <a:rPr lang="en-US" sz="1800" dirty="0">
                <a:solidFill>
                  <a:schemeClr val="bg1"/>
                </a:solidFill>
              </a:rPr>
              <a:t> W, Pieper PG, </a:t>
            </a:r>
            <a:r>
              <a:rPr lang="en-US" sz="1800" dirty="0" err="1">
                <a:solidFill>
                  <a:schemeClr val="bg1"/>
                </a:solidFill>
              </a:rPr>
              <a:t>Roos-Hesselink</a:t>
            </a:r>
            <a:r>
              <a:rPr lang="en-US" sz="1800" dirty="0">
                <a:solidFill>
                  <a:schemeClr val="bg1"/>
                </a:solidFill>
              </a:rPr>
              <a:t> JW, et al; ZAHARA Investigators. Outcome of Pregnancy in women with congenital heart disease, a literature review. J Am </a:t>
            </a:r>
            <a:r>
              <a:rPr lang="en-US" sz="1800" dirty="0" err="1">
                <a:solidFill>
                  <a:schemeClr val="bg1"/>
                </a:solidFill>
              </a:rPr>
              <a:t>Coll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Cardiol</a:t>
            </a:r>
            <a:r>
              <a:rPr lang="en-US" sz="1800" dirty="0">
                <a:solidFill>
                  <a:schemeClr val="bg1"/>
                </a:solidFill>
              </a:rPr>
              <a:t>. 2007; 49(24):2303-11. </a:t>
            </a:r>
          </a:p>
          <a:p>
            <a:pPr marL="0" indent="0">
              <a:buNone/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251" y="13150"/>
            <a:ext cx="7740650" cy="685800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1459"/>
            <a:ext cx="9144000" cy="46894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Level II-3: 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Drenthen</a:t>
            </a:r>
            <a:r>
              <a:rPr lang="en-US" sz="2000" dirty="0">
                <a:solidFill>
                  <a:schemeClr val="bg1"/>
                </a:solidFill>
              </a:rPr>
              <a:t> W, Pieper PG, </a:t>
            </a:r>
            <a:r>
              <a:rPr lang="en-US" sz="2000" dirty="0" err="1">
                <a:solidFill>
                  <a:schemeClr val="bg1"/>
                </a:solidFill>
              </a:rPr>
              <a:t>Roos-Hesselink</a:t>
            </a:r>
            <a:r>
              <a:rPr lang="en-US" sz="2000" dirty="0">
                <a:solidFill>
                  <a:schemeClr val="bg1"/>
                </a:solidFill>
              </a:rPr>
              <a:t> JW, et al: </a:t>
            </a:r>
            <a:r>
              <a:rPr lang="en-US" sz="2000" dirty="0" err="1">
                <a:solidFill>
                  <a:schemeClr val="bg1"/>
                </a:solidFill>
              </a:rPr>
              <a:t>Zahara</a:t>
            </a:r>
            <a:r>
              <a:rPr lang="en-US" sz="2000" dirty="0">
                <a:solidFill>
                  <a:schemeClr val="bg1"/>
                </a:solidFill>
              </a:rPr>
              <a:t> Investigators. Non-Cardiac complications during pregnancy in women with isolated congenital pulmonary </a:t>
            </a:r>
            <a:r>
              <a:rPr lang="en-US" sz="2000" dirty="0" err="1">
                <a:solidFill>
                  <a:schemeClr val="bg1"/>
                </a:solidFill>
              </a:rPr>
              <a:t>valvar</a:t>
            </a:r>
            <a:r>
              <a:rPr lang="en-US" sz="2000" dirty="0">
                <a:solidFill>
                  <a:schemeClr val="bg1"/>
                </a:solidFill>
              </a:rPr>
              <a:t> stenosis. Heart. 2006;92(12):1838-43. </a:t>
            </a:r>
          </a:p>
          <a:p>
            <a:r>
              <a:rPr lang="en-US" sz="2000" dirty="0">
                <a:solidFill>
                  <a:schemeClr val="bg1"/>
                </a:solidFill>
              </a:rPr>
              <a:t>Yap SC, </a:t>
            </a:r>
            <a:r>
              <a:rPr lang="en-US" sz="2000" dirty="0" err="1">
                <a:solidFill>
                  <a:schemeClr val="bg1"/>
                </a:solidFill>
              </a:rPr>
              <a:t>Drenthen</a:t>
            </a:r>
            <a:r>
              <a:rPr lang="en-US" sz="2000" dirty="0">
                <a:solidFill>
                  <a:schemeClr val="bg1"/>
                </a:solidFill>
              </a:rPr>
              <a:t> W, Pieper PG, et al for </a:t>
            </a:r>
            <a:r>
              <a:rPr lang="en-US" sz="2000" dirty="0" err="1">
                <a:solidFill>
                  <a:schemeClr val="bg1"/>
                </a:solidFill>
              </a:rPr>
              <a:t>Zahara</a:t>
            </a:r>
            <a:r>
              <a:rPr lang="en-US" sz="2000" dirty="0">
                <a:solidFill>
                  <a:schemeClr val="bg1"/>
                </a:solidFill>
              </a:rPr>
              <a:t> Investigators. Risk of complications during pregnancy in women with congenital aortic stenosis.  </a:t>
            </a:r>
            <a:r>
              <a:rPr lang="en-US" sz="2000" dirty="0" err="1">
                <a:solidFill>
                  <a:schemeClr val="bg1"/>
                </a:solidFill>
              </a:rPr>
              <a:t>Int</a:t>
            </a:r>
            <a:r>
              <a:rPr lang="en-US" sz="2000" dirty="0">
                <a:solidFill>
                  <a:schemeClr val="bg1"/>
                </a:solidFill>
              </a:rPr>
              <a:t> J </a:t>
            </a:r>
            <a:r>
              <a:rPr lang="en-US" sz="2000" dirty="0" err="1">
                <a:solidFill>
                  <a:schemeClr val="bg1"/>
                </a:solidFill>
              </a:rPr>
              <a:t>Cardiol</a:t>
            </a:r>
            <a:r>
              <a:rPr lang="en-US" sz="2000" dirty="0">
                <a:solidFill>
                  <a:schemeClr val="bg1"/>
                </a:solidFill>
              </a:rPr>
              <a:t>. 2008;126(2):240-6. 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Drenthen</a:t>
            </a:r>
            <a:r>
              <a:rPr lang="en-US" sz="2000" dirty="0">
                <a:solidFill>
                  <a:schemeClr val="bg1"/>
                </a:solidFill>
              </a:rPr>
              <a:t> W, </a:t>
            </a:r>
            <a:r>
              <a:rPr lang="en-US" sz="2000" dirty="0" err="1">
                <a:solidFill>
                  <a:schemeClr val="bg1"/>
                </a:solidFill>
              </a:rPr>
              <a:t>Boersma</a:t>
            </a:r>
            <a:r>
              <a:rPr lang="en-US" sz="2000" dirty="0">
                <a:solidFill>
                  <a:schemeClr val="bg1"/>
                </a:solidFill>
              </a:rPr>
              <a:t> E, </a:t>
            </a:r>
            <a:r>
              <a:rPr lang="en-US" sz="2000" dirty="0" err="1">
                <a:solidFill>
                  <a:schemeClr val="bg1"/>
                </a:solidFill>
              </a:rPr>
              <a:t>Balci</a:t>
            </a:r>
            <a:r>
              <a:rPr lang="en-US" sz="2000" dirty="0">
                <a:solidFill>
                  <a:schemeClr val="bg1"/>
                </a:solidFill>
              </a:rPr>
              <a:t> A, et al for </a:t>
            </a:r>
            <a:r>
              <a:rPr lang="en-US" sz="2000" dirty="0" err="1">
                <a:solidFill>
                  <a:schemeClr val="bg1"/>
                </a:solidFill>
              </a:rPr>
              <a:t>Zahara</a:t>
            </a:r>
            <a:r>
              <a:rPr lang="en-US" sz="2000" dirty="0">
                <a:solidFill>
                  <a:schemeClr val="bg1"/>
                </a:solidFill>
              </a:rPr>
              <a:t> Investigators. Predictors of pregnancy complications in women with congenital heart disease. </a:t>
            </a:r>
            <a:r>
              <a:rPr lang="en-US" sz="2000" dirty="0" err="1">
                <a:solidFill>
                  <a:schemeClr val="bg1"/>
                </a:solidFill>
              </a:rPr>
              <a:t>Eur</a:t>
            </a:r>
            <a:r>
              <a:rPr lang="en-US" sz="2000" dirty="0">
                <a:solidFill>
                  <a:schemeClr val="bg1"/>
                </a:solidFill>
              </a:rPr>
              <a:t> Heart J. 2010;31(17):2124-32. </a:t>
            </a:r>
          </a:p>
          <a:p>
            <a:r>
              <a:rPr lang="en-US" sz="2000" dirty="0">
                <a:solidFill>
                  <a:schemeClr val="bg1"/>
                </a:solidFill>
              </a:rPr>
              <a:t>Yap SC, </a:t>
            </a:r>
            <a:r>
              <a:rPr lang="en-US" sz="2000" dirty="0" err="1">
                <a:solidFill>
                  <a:schemeClr val="bg1"/>
                </a:solidFill>
              </a:rPr>
              <a:t>Drenthen</a:t>
            </a:r>
            <a:r>
              <a:rPr lang="en-US" sz="2000" dirty="0">
                <a:solidFill>
                  <a:schemeClr val="bg1"/>
                </a:solidFill>
              </a:rPr>
              <a:t> W, </a:t>
            </a:r>
            <a:r>
              <a:rPr lang="en-US" sz="2000" dirty="0" err="1">
                <a:solidFill>
                  <a:schemeClr val="bg1"/>
                </a:solidFill>
              </a:rPr>
              <a:t>Meijboom</a:t>
            </a:r>
            <a:r>
              <a:rPr lang="en-US" sz="2000" dirty="0">
                <a:solidFill>
                  <a:schemeClr val="bg1"/>
                </a:solidFill>
              </a:rPr>
              <a:t> FJ, et al for </a:t>
            </a:r>
            <a:r>
              <a:rPr lang="en-US" sz="2000" dirty="0" err="1">
                <a:solidFill>
                  <a:schemeClr val="bg1"/>
                </a:solidFill>
              </a:rPr>
              <a:t>Zahara</a:t>
            </a:r>
            <a:r>
              <a:rPr lang="en-US" sz="2000" dirty="0">
                <a:solidFill>
                  <a:schemeClr val="bg1"/>
                </a:solidFill>
              </a:rPr>
              <a:t> Investigators. Comparison of pregnancy outcomes in women with repaired versus unrepaired atrial </a:t>
            </a:r>
            <a:r>
              <a:rPr lang="en-US" sz="2000" dirty="0" err="1">
                <a:solidFill>
                  <a:schemeClr val="bg1"/>
                </a:solidFill>
              </a:rPr>
              <a:t>septal</a:t>
            </a:r>
            <a:r>
              <a:rPr lang="en-US" sz="2000" dirty="0">
                <a:solidFill>
                  <a:schemeClr val="bg1"/>
                </a:solidFill>
              </a:rPr>
              <a:t> defect. British J </a:t>
            </a:r>
            <a:r>
              <a:rPr lang="en-US" sz="2000" dirty="0" err="1">
                <a:solidFill>
                  <a:schemeClr val="bg1"/>
                </a:solidFill>
              </a:rPr>
              <a:t>Obstet</a:t>
            </a:r>
            <a:r>
              <a:rPr lang="en-US" sz="2000" dirty="0">
                <a:solidFill>
                  <a:schemeClr val="bg1"/>
                </a:solidFill>
              </a:rPr>
              <a:t> and </a:t>
            </a:r>
            <a:r>
              <a:rPr lang="en-US" sz="2000" dirty="0" err="1">
                <a:solidFill>
                  <a:schemeClr val="bg1"/>
                </a:solidFill>
              </a:rPr>
              <a:t>Gyn</a:t>
            </a:r>
            <a:r>
              <a:rPr lang="en-US" sz="2000" dirty="0">
                <a:solidFill>
                  <a:schemeClr val="bg1"/>
                </a:solidFill>
              </a:rPr>
              <a:t> BJOG. 2009; 116(12):1593-601. 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Vriend</a:t>
            </a:r>
            <a:r>
              <a:rPr lang="en-US" sz="2000" dirty="0">
                <a:solidFill>
                  <a:schemeClr val="bg1"/>
                </a:solidFill>
              </a:rPr>
              <a:t> JW, </a:t>
            </a:r>
            <a:r>
              <a:rPr lang="en-US" sz="2000" dirty="0" err="1">
                <a:solidFill>
                  <a:schemeClr val="bg1"/>
                </a:solidFill>
              </a:rPr>
              <a:t>Drenthen</a:t>
            </a:r>
            <a:r>
              <a:rPr lang="en-US" sz="2000" dirty="0">
                <a:solidFill>
                  <a:schemeClr val="bg1"/>
                </a:solidFill>
              </a:rPr>
              <a:t> W Pieper PG, et al. Outcome of pregnancy in patients after repair of aortic </a:t>
            </a:r>
            <a:r>
              <a:rPr lang="en-US" sz="2000" dirty="0" err="1">
                <a:solidFill>
                  <a:schemeClr val="bg1"/>
                </a:solidFill>
              </a:rPr>
              <a:t>coarctation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Eur</a:t>
            </a:r>
            <a:r>
              <a:rPr lang="en-US" sz="2000" dirty="0">
                <a:solidFill>
                  <a:schemeClr val="bg1"/>
                </a:solidFill>
              </a:rPr>
              <a:t> Heart J.  2005;26(20):2173-8. 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6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251" y="13150"/>
            <a:ext cx="7740650" cy="685800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1459"/>
            <a:ext cx="9144000" cy="46894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Level II-3:</a:t>
            </a:r>
          </a:p>
          <a:p>
            <a:r>
              <a:rPr lang="en-US" sz="2000" dirty="0">
                <a:solidFill>
                  <a:schemeClr val="bg1"/>
                </a:solidFill>
              </a:rPr>
              <a:t>John AS, Gurley F, </a:t>
            </a:r>
            <a:r>
              <a:rPr lang="en-US" sz="2000" dirty="0" err="1">
                <a:solidFill>
                  <a:schemeClr val="bg1"/>
                </a:solidFill>
              </a:rPr>
              <a:t>Schaff</a:t>
            </a:r>
            <a:r>
              <a:rPr lang="en-US" sz="2000" dirty="0">
                <a:solidFill>
                  <a:schemeClr val="bg1"/>
                </a:solidFill>
              </a:rPr>
              <a:t> HV, et al. Cardiopulmonary bypass during pregnancy.  Ann </a:t>
            </a:r>
            <a:r>
              <a:rPr lang="en-US" sz="2000" dirty="0" err="1">
                <a:solidFill>
                  <a:schemeClr val="bg1"/>
                </a:solidFill>
              </a:rPr>
              <a:t>Thorac</a:t>
            </a:r>
            <a:r>
              <a:rPr lang="en-US" sz="2000" dirty="0">
                <a:solidFill>
                  <a:schemeClr val="bg1"/>
                </a:solidFill>
              </a:rPr>
              <a:t> Surg. 2011; 91(4):1191-6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Hameed</a:t>
            </a:r>
            <a:r>
              <a:rPr lang="en-US" sz="2000" dirty="0">
                <a:solidFill>
                  <a:schemeClr val="bg1"/>
                </a:solidFill>
              </a:rPr>
              <a:t> A, </a:t>
            </a:r>
            <a:r>
              <a:rPr lang="en-US" sz="2000" dirty="0" err="1">
                <a:solidFill>
                  <a:schemeClr val="bg1"/>
                </a:solidFill>
              </a:rPr>
              <a:t>Karaalp</a:t>
            </a:r>
            <a:r>
              <a:rPr lang="en-US" sz="2000" dirty="0">
                <a:solidFill>
                  <a:schemeClr val="bg1"/>
                </a:solidFill>
              </a:rPr>
              <a:t> IS, </a:t>
            </a:r>
            <a:r>
              <a:rPr lang="en-US" sz="2000" dirty="0" err="1">
                <a:solidFill>
                  <a:schemeClr val="bg1"/>
                </a:solidFill>
              </a:rPr>
              <a:t>Tummala</a:t>
            </a:r>
            <a:r>
              <a:rPr lang="en-US" sz="2000" dirty="0">
                <a:solidFill>
                  <a:schemeClr val="bg1"/>
                </a:solidFill>
              </a:rPr>
              <a:t> PP, et al. The effect of </a:t>
            </a:r>
            <a:r>
              <a:rPr lang="en-US" sz="2000" dirty="0" err="1">
                <a:solidFill>
                  <a:schemeClr val="bg1"/>
                </a:solidFill>
              </a:rPr>
              <a:t>valvular</a:t>
            </a:r>
            <a:r>
              <a:rPr lang="en-US" sz="2000" dirty="0">
                <a:solidFill>
                  <a:schemeClr val="bg1"/>
                </a:solidFill>
              </a:rPr>
              <a:t> heart disease on maternal and fetal outcome of pregnancy. J Am </a:t>
            </a:r>
            <a:r>
              <a:rPr lang="en-US" sz="2000" dirty="0" err="1">
                <a:solidFill>
                  <a:schemeClr val="bg1"/>
                </a:solidFill>
              </a:rPr>
              <a:t>Coll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Cardiol</a:t>
            </a:r>
            <a:r>
              <a:rPr lang="en-US" sz="2000" dirty="0">
                <a:solidFill>
                  <a:schemeClr val="bg1"/>
                </a:solidFill>
              </a:rPr>
              <a:t>. 2001 Mar 1;37(3):893-9.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Beauchesne</a:t>
            </a:r>
            <a:r>
              <a:rPr lang="en-US" sz="2000" dirty="0">
                <a:solidFill>
                  <a:schemeClr val="bg1"/>
                </a:solidFill>
              </a:rPr>
              <a:t> LM, Connolly HM, </a:t>
            </a:r>
            <a:r>
              <a:rPr lang="en-US" sz="2000" dirty="0" err="1">
                <a:solidFill>
                  <a:schemeClr val="bg1"/>
                </a:solidFill>
              </a:rPr>
              <a:t>Ammash</a:t>
            </a:r>
            <a:r>
              <a:rPr lang="en-US" sz="2000" dirty="0">
                <a:solidFill>
                  <a:schemeClr val="bg1"/>
                </a:solidFill>
              </a:rPr>
              <a:t> NM, et al. </a:t>
            </a:r>
            <a:r>
              <a:rPr lang="en-US" sz="2000" dirty="0" err="1">
                <a:solidFill>
                  <a:schemeClr val="bg1"/>
                </a:solidFill>
              </a:rPr>
              <a:t>Coarctation</a:t>
            </a:r>
            <a:r>
              <a:rPr lang="en-US" sz="2000" dirty="0">
                <a:solidFill>
                  <a:schemeClr val="bg1"/>
                </a:solidFill>
              </a:rPr>
              <a:t> of the aorta: outcome of pregnancy.  J Am </a:t>
            </a:r>
            <a:r>
              <a:rPr lang="en-US" sz="2000" dirty="0" err="1">
                <a:solidFill>
                  <a:schemeClr val="bg1"/>
                </a:solidFill>
              </a:rPr>
              <a:t>Coll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Cardiol</a:t>
            </a:r>
            <a:r>
              <a:rPr lang="en-US" sz="2000" dirty="0">
                <a:solidFill>
                  <a:schemeClr val="bg1"/>
                </a:solidFill>
              </a:rPr>
              <a:t>. 2001 Nov 15;38(6):1728-33.</a:t>
            </a:r>
          </a:p>
          <a:p>
            <a:r>
              <a:rPr lang="en-US" sz="2000" dirty="0">
                <a:solidFill>
                  <a:schemeClr val="bg1"/>
                </a:solidFill>
              </a:rPr>
              <a:t>Connolly HM, </a:t>
            </a:r>
            <a:r>
              <a:rPr lang="en-US" sz="2000" dirty="0" err="1">
                <a:solidFill>
                  <a:schemeClr val="bg1"/>
                </a:solidFill>
              </a:rPr>
              <a:t>Warnes</a:t>
            </a:r>
            <a:r>
              <a:rPr lang="en-US" sz="2000" dirty="0">
                <a:solidFill>
                  <a:schemeClr val="bg1"/>
                </a:solidFill>
              </a:rPr>
              <a:t> CA. </a:t>
            </a:r>
            <a:r>
              <a:rPr lang="en-US" sz="2000" dirty="0" err="1">
                <a:solidFill>
                  <a:schemeClr val="bg1"/>
                </a:solidFill>
              </a:rPr>
              <a:t>Ebstein's</a:t>
            </a:r>
            <a:r>
              <a:rPr lang="en-US" sz="2000" dirty="0">
                <a:solidFill>
                  <a:schemeClr val="bg1"/>
                </a:solidFill>
              </a:rPr>
              <a:t> anomaly: outcome of pregnancy.  J Am </a:t>
            </a:r>
            <a:r>
              <a:rPr lang="en-US" sz="2000" dirty="0" err="1">
                <a:solidFill>
                  <a:schemeClr val="bg1"/>
                </a:solidFill>
              </a:rPr>
              <a:t>Coll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Cardiol</a:t>
            </a:r>
            <a:r>
              <a:rPr lang="en-US" sz="2000" dirty="0">
                <a:solidFill>
                  <a:schemeClr val="bg1"/>
                </a:solidFill>
              </a:rPr>
              <a:t>. 1994 Apr;23(5):1194-8.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Presbitero</a:t>
            </a:r>
            <a:r>
              <a:rPr lang="en-US" sz="2000" dirty="0">
                <a:solidFill>
                  <a:schemeClr val="bg1"/>
                </a:solidFill>
              </a:rPr>
              <a:t> P, Somerville J, Stone S, et al. Pregnancy in cyanotic congenital heart disease. Outcome of mother and fetus.  Circulation. 1994;89(6):2673-6.</a:t>
            </a:r>
          </a:p>
          <a:p>
            <a:r>
              <a:rPr lang="en-US" sz="2000" dirty="0">
                <a:solidFill>
                  <a:schemeClr val="bg1"/>
                </a:solidFill>
              </a:rPr>
              <a:t>Avila WS, </a:t>
            </a:r>
            <a:r>
              <a:rPr lang="en-US" sz="2000" dirty="0" err="1">
                <a:solidFill>
                  <a:schemeClr val="bg1"/>
                </a:solidFill>
              </a:rPr>
              <a:t>Grinberg</a:t>
            </a:r>
            <a:r>
              <a:rPr lang="en-US" sz="2000" dirty="0">
                <a:solidFill>
                  <a:schemeClr val="bg1"/>
                </a:solidFill>
              </a:rPr>
              <a:t> M, </a:t>
            </a:r>
            <a:r>
              <a:rPr lang="en-US" sz="2000" dirty="0" err="1">
                <a:solidFill>
                  <a:schemeClr val="bg1"/>
                </a:solidFill>
              </a:rPr>
              <a:t>Snitcowsky</a:t>
            </a:r>
            <a:r>
              <a:rPr lang="en-US" sz="2000" dirty="0">
                <a:solidFill>
                  <a:schemeClr val="bg1"/>
                </a:solidFill>
              </a:rPr>
              <a:t> R et al.  Maternal and fetal outcome in pregnant women with </a:t>
            </a:r>
            <a:r>
              <a:rPr lang="en-US" sz="2000" dirty="0" err="1">
                <a:solidFill>
                  <a:schemeClr val="bg1"/>
                </a:solidFill>
              </a:rPr>
              <a:t>Eisenmenger's</a:t>
            </a:r>
            <a:r>
              <a:rPr lang="en-US" sz="2000" dirty="0">
                <a:solidFill>
                  <a:schemeClr val="bg1"/>
                </a:solidFill>
              </a:rPr>
              <a:t> syndrome. </a:t>
            </a:r>
            <a:r>
              <a:rPr lang="en-US" sz="2000" dirty="0" err="1">
                <a:solidFill>
                  <a:schemeClr val="bg1"/>
                </a:solidFill>
              </a:rPr>
              <a:t>Eur</a:t>
            </a:r>
            <a:r>
              <a:rPr lang="en-US" sz="2000" dirty="0">
                <a:solidFill>
                  <a:schemeClr val="bg1"/>
                </a:solidFill>
              </a:rPr>
              <a:t> Heart J. 1995;16(4):460-4.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99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7959" y="700455"/>
            <a:ext cx="8896672" cy="5437698"/>
          </a:xfrm>
        </p:spPr>
        <p:txBody>
          <a:bodyPr>
            <a:normAutofit/>
          </a:bodyPr>
          <a:lstStyle/>
          <a:p>
            <a:r>
              <a:rPr lang="en-US" dirty="0"/>
              <a:t>2% of maternal CV disease</a:t>
            </a:r>
          </a:p>
          <a:p>
            <a:pPr lvl="1"/>
            <a:r>
              <a:rPr lang="en-US" dirty="0"/>
              <a:t>Most common type of cardiac disease affecting pregnancy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Increasing in frequency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Since 2005, there are now more adults with CDH then children</a:t>
            </a:r>
          </a:p>
          <a:p>
            <a:pPr lvl="1"/>
            <a:r>
              <a:rPr lang="en-US" dirty="0"/>
              <a:t>prevalence of complex CHD is rising in adults, remains stable in children</a:t>
            </a:r>
            <a:r>
              <a:rPr lang="en-US" baseline="30000" dirty="0"/>
              <a:t>1</a:t>
            </a:r>
          </a:p>
          <a:p>
            <a:pPr lvl="1"/>
            <a:r>
              <a:rPr lang="en-US" dirty="0"/>
              <a:t>Most women born with CHD will reach reproductive age</a:t>
            </a:r>
            <a:r>
              <a:rPr lang="en-US" baseline="30000" dirty="0"/>
              <a:t>2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Pregnancy: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Not an automatic exclusion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Poses </a:t>
            </a:r>
            <a:r>
              <a:rPr lang="en-US" dirty="0">
                <a:solidFill>
                  <a:schemeClr val="bg1"/>
                </a:solidFill>
                <a:latin typeface="Symbol" charset="0"/>
              </a:rPr>
              <a:t></a:t>
            </a:r>
            <a:r>
              <a:rPr lang="en-US" dirty="0">
                <a:solidFill>
                  <a:schemeClr val="bg1"/>
                </a:solidFill>
              </a:rPr>
              <a:t>risk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Evaluation &amp; consult PRIOR to conception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Even “same” lesions can behave very differently</a:t>
            </a:r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9439" y="55742"/>
            <a:ext cx="8264525" cy="5143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/>
              <a:t>Congenital cardiac disease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538164" y="2038813"/>
            <a:ext cx="8196262" cy="205859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71450" rIns="0" bIns="33338"/>
          <a:lstStyle/>
          <a:p>
            <a:pPr marL="259556" indent="-259556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Tx/>
              <a:buChar char="•"/>
              <a:defRPr/>
            </a:pPr>
            <a:endParaRPr lang="en-US" sz="2100" b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02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47009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5022" indent="-134541" defTabSz="971550" hangingPunct="0"/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REFERENCES</a:t>
            </a:r>
          </a:p>
          <a:p>
            <a:pPr marL="175022" indent="-134541" defTabSz="971550" hangingPunct="0"/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•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Bachelier-Walenta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Katrin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Hilfiker-Kleiner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Denise, &amp;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Sliwa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Karen. (2013).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Peripartum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cardiomyopathy.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Curr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Opin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Crit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Care, 19(5), 397-403.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doi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: 10.1097/MCC.0b013e328364d7db (Level III)</a:t>
            </a:r>
          </a:p>
          <a:p>
            <a:pPr marL="175022" indent="-134541" defTabSz="971550" hangingPunct="0"/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•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Blauwet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L A, &amp; Cooper, L T. (2011). Diagnosis and management of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peripartum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cardiomyopathy. Heart (British Cardiac Society), 97(23), 1970-1981.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doi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: 10.1136/heartjnl-2011-300349 (Level III)</a:t>
            </a:r>
          </a:p>
          <a:p>
            <a:pPr marL="175022" indent="-134541" defTabSz="971550" hangingPunct="0"/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• Cooper, L. T., Mather, P. J., Alexis, J. D.,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Pauly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D. F., et al. (2012). Myocardial recovery in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peripartum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cardiomyopathy: prospective comparison with recent onset cardiomyopathy in men and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nonperipartum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women. J Card Fail, 18(1), 28-33.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doi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: 10.1016/j.cardfail.2011.09.009 (Level II-2)</a:t>
            </a:r>
          </a:p>
          <a:p>
            <a:pPr marL="175022" indent="-134541" defTabSz="971550" hangingPunct="0"/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• Demakis, J. G., &amp;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Rahimtoola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S. H. (1971).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Peripartum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cardiomyopathy. Circulation, 44(5), 964-968. Level III)</a:t>
            </a:r>
          </a:p>
          <a:p>
            <a:pPr marL="175022" indent="-134541" defTabSz="971550" hangingPunct="0"/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•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Elkayam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U.,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Tummala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P. P., Rao, K., Akhter, M. W.,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Karaalp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I. S.,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Wani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O. R., et al. (2001). Maternal and Fetal Outcomes of Subsequent Pregnancies in Women with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Peripartum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Cardiomyopathy. The New England journal of medicine, 344(21), 1567–1571. doi:10.1056/NEJM200105243442101(Level II-2)</a:t>
            </a:r>
          </a:p>
          <a:p>
            <a:pPr marL="175022" indent="-134541" defTabSz="971550" hangingPunct="0"/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•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Felker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G M, Thompson, R E, Hare, J M,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Hruban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R H,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Clemetson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D E, et al. (2000). Underlying causes and long-term survival in patients with initially unexplained cardiomyopathy. The New England journal of medicine, 342(15), 1077-1084.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doi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: 10.1056/NEJM200004133421502 (Level II-3)</a:t>
            </a:r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143001" y="154478"/>
            <a:ext cx="641154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Evidence</a:t>
            </a:r>
          </a:p>
        </p:txBody>
      </p:sp>
    </p:spTree>
    <p:extLst>
      <p:ext uri="{BB962C8B-B14F-4D97-AF65-F5344CB8AC3E}">
        <p14:creationId xmlns:p14="http://schemas.microsoft.com/office/powerpoint/2010/main" val="279435614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34317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5022" indent="-134541" defTabSz="971550" hangingPunct="0"/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REFERENCES – continued</a:t>
            </a:r>
          </a:p>
          <a:p>
            <a:pPr marL="175022" indent="-134541" defTabSz="971550" hangingPunct="0"/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•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Habli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Mounira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O&amp;apos;Brien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Thomas,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Nowack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Elizabeth,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Khoury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Saeb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Barton, John R, &amp;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Sibai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Baha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. (2008).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Peripartum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cardiomyopathy: prognostic factors for long-term maternal outcome. American journal of obstetrics and gynecology, 199(4), 415.e411-415.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doi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: 10.1016/j.ajog.2008.06.087 (Level II-3)</a:t>
            </a:r>
          </a:p>
          <a:p>
            <a:pPr marL="175022" indent="-134541" defTabSz="971550" hangingPunct="0"/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• Harper, Margaret A, Meyer, Robert E, &amp; Berg, Cynthia J. (2012).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Peripartum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cardiomyopathy: population-based birth prevalence and 7-year mortality.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Obstet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Gynecol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120(5), 1013-1019.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doi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: 10.1097/AOG.0b013e31826e46a1 (Level II-3)</a:t>
            </a:r>
          </a:p>
          <a:p>
            <a:pPr marL="175022" indent="-134541" defTabSz="971550" hangingPunct="0"/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• Heart Failure Society Of, America. (2006). Executive summary: HFSA 2006 Comprehensive Heart Failure Practice Guideline. J Card Fail, 12(1), 10-38.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doi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: 10.1016/j.cardfail.2005.12.001(Level III)</a:t>
            </a:r>
          </a:p>
          <a:p>
            <a:pPr marL="175022" indent="-134541" defTabSz="971550" hangingPunct="0"/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•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Hilfiker-Kleiner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D.,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Struman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I., Hoch, M.,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Podewski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E., &amp;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Sliwa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K. (2012). 16-kDa prolactin and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bromocriptine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in postpartum cardiomyopathy.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Curr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Heart Fail Rep, 9(3), 174-182.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doi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: 10.1007/s11897-012-0095-7 (Level III)</a:t>
            </a:r>
          </a:p>
          <a:p>
            <a:pPr marL="175022" indent="-134541" defTabSz="971550" hangingPunct="0"/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• Johnson-Coyle, L., Jensen, L.,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Sobey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A., American College of Cardiology, Foundation, &amp; American Heart, Association. (2012).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Peripartum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cardiomyopathy: review and practice guidelines. Am J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Crit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Care, 21(2), 89-98.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doi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: 10.4037/ajcc2012163 (Level III)</a:t>
            </a:r>
          </a:p>
          <a:p>
            <a:pPr marL="175022" indent="-134541" defTabSz="971550" hangingPunct="0"/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•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Lata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I., Gupta, R.,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Sahu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S., &amp; Singh, H. (2009). Emergency management of decompensated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peripartum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cardiomyopathy. J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Emerg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Trauma Shock, 2(2), 124-128.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doi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: 10.4103/0974-2700.50748 (Level III)</a:t>
            </a:r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259115" y="0"/>
            <a:ext cx="641154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Evidence</a:t>
            </a:r>
          </a:p>
        </p:txBody>
      </p:sp>
    </p:spTree>
    <p:extLst>
      <p:ext uri="{BB962C8B-B14F-4D97-AF65-F5344CB8AC3E}">
        <p14:creationId xmlns:p14="http://schemas.microsoft.com/office/powerpoint/2010/main" val="20923947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583291"/>
            <a:ext cx="914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5022" indent="-134541" defTabSz="971550" hangingPunct="0"/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REFERENCES – continued</a:t>
            </a:r>
          </a:p>
          <a:p>
            <a:pPr marL="175022" indent="-134541" defTabSz="971550" hangingPunct="0"/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•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Manolio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T. A., Baughman, K. L.,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Rodeheffer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R., Pearson, T. A., Bristow, J. D., et al. (1992). Prevalence and etiology of idiopathic dilated cardiomyopathy (summary of a National Heart, Lung, and Blood Institute workshop. Am J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Cardiol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69(17), 1458-1466. (Level II-3)</a:t>
            </a:r>
          </a:p>
          <a:p>
            <a:pPr marL="175022" indent="-134541" defTabSz="971550" hangingPunct="0"/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• Natalie Bello, M. D.,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Iliana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S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Hurtado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Rendon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M. D., &amp;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Zoltan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Arany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M. P. (2013). Accepted Manuscript. Journal of the American College of Cardiology, 1–35. doi:10.1016/j.jacc.2013.08.717 (Level I)</a:t>
            </a:r>
          </a:p>
          <a:p>
            <a:pPr marL="175022" indent="-134541" defTabSz="971550" hangingPunct="0"/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• Patten, Ian S,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Rana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Sarosh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Shahul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Sajid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Rowe, Glenn C, Jang,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Cholsoon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et al. (2012). Cardiac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angiogenic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imbalance leads to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peripartum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cardiomyopathy. Nature, 485(7398), 333-338.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doi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: 10.1038/nature11040 (Level III)</a:t>
            </a:r>
          </a:p>
          <a:p>
            <a:pPr marL="175022" indent="-134541" defTabSz="971550" hangingPunct="0"/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•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Sliwa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K,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Blauwet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L,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Tibazarwa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K,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Libhaber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E,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Smedema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, J P, et al. (2010). Evaluation of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Bromocriptine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in the Treatment of Acute Severe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Peripartum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Cardiomyopathy: A Proof-of-Concept Pilot Study. Circulation, 121(13), 1465-1473. </a:t>
            </a:r>
            <a:r>
              <a:rPr lang="en-US" altLang="en-US" sz="16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doi</a:t>
            </a:r>
            <a:r>
              <a:rPr lang="en-US" altLang="en-US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: 10.1161/CIRCULATIONAHA.109.901496 (Level I)</a:t>
            </a:r>
          </a:p>
          <a:p>
            <a:pPr marL="175022" indent="-134541" defTabSz="971550" hangingPunct="0"/>
            <a:endParaRPr lang="en-US" altLang="en-US" sz="16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143001" y="894706"/>
            <a:ext cx="641154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Evidence</a:t>
            </a:r>
          </a:p>
        </p:txBody>
      </p:sp>
    </p:spTree>
    <p:extLst>
      <p:ext uri="{BB962C8B-B14F-4D97-AF65-F5344CB8AC3E}">
        <p14:creationId xmlns:p14="http://schemas.microsoft.com/office/powerpoint/2010/main" val="3286395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485" y="598588"/>
            <a:ext cx="4935977" cy="551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59" y="6273005"/>
            <a:ext cx="360362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845096" y="6273007"/>
            <a:ext cx="4410075" cy="23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46800" rIns="36000" bIns="46800" anchor="b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dirty="0" err="1"/>
              <a:t>Marelli</a:t>
            </a:r>
            <a:r>
              <a:rPr lang="en-US" altLang="en-US" sz="1100" dirty="0"/>
              <a:t>. Circulation. 2014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408659" y="6510338"/>
            <a:ext cx="3846512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46800" rIns="36000" bIns="46800" anchor="b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/>
              <a:t>© 2014 American Heart Association, Inc.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49439" y="55742"/>
            <a:ext cx="8264525" cy="5143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/>
              <a:t>Congenital cardiac disease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 rot="16200000">
            <a:off x="689926" y="1589819"/>
            <a:ext cx="2215384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FF"/>
                </a:solidFill>
                <a:latin typeface="Times New Roman" pitchFamily="18" charset="0"/>
                <a:ea typeface="MS Pゴシック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FF"/>
                </a:solidFill>
                <a:latin typeface="Times New Roman" pitchFamily="18" charset="0"/>
                <a:ea typeface="MS Pゴシック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FF"/>
                </a:solidFill>
                <a:latin typeface="Times New Roman" pitchFamily="18" charset="0"/>
                <a:ea typeface="MS Pゴシック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FF"/>
                </a:solidFill>
                <a:latin typeface="Times New Roman" pitchFamily="18" charset="0"/>
                <a:ea typeface="MS Pゴシック" pitchFamily="-92" charset="-128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FF"/>
                </a:solidFill>
                <a:latin typeface="Times New Roman" pitchFamily="18" charset="0"/>
                <a:ea typeface="MS Pゴシック" pitchFamily="-92" charset="-128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FF"/>
                </a:solidFill>
                <a:latin typeface="Times New Roman" pitchFamily="18" charset="0"/>
                <a:ea typeface="MS Pゴシック" pitchFamily="-92" charset="-128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FF"/>
                </a:solidFill>
                <a:latin typeface="Times New Roman" pitchFamily="18" charset="0"/>
                <a:ea typeface="MS Pゴシック" pitchFamily="-92" charset="-128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FF"/>
                </a:solidFill>
                <a:latin typeface="Times New Roman" pitchFamily="18" charset="0"/>
                <a:ea typeface="MS Pゴシック" pitchFamily="-92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3600" b="1" kern="0" dirty="0"/>
              <a:t>All CHD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 rot="16200000">
            <a:off x="715867" y="4229258"/>
            <a:ext cx="216350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FF"/>
                </a:solidFill>
                <a:latin typeface="Times New Roman" pitchFamily="18" charset="0"/>
                <a:ea typeface="MS Pゴシック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FF"/>
                </a:solidFill>
                <a:latin typeface="Times New Roman" pitchFamily="18" charset="0"/>
                <a:ea typeface="MS Pゴシック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FF"/>
                </a:solidFill>
                <a:latin typeface="Times New Roman" pitchFamily="18" charset="0"/>
                <a:ea typeface="MS Pゴシック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FF"/>
                </a:solidFill>
                <a:latin typeface="Times New Roman" pitchFamily="18" charset="0"/>
                <a:ea typeface="MS Pゴシック" pitchFamily="-92" charset="-128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FF"/>
                </a:solidFill>
                <a:latin typeface="Times New Roman" pitchFamily="18" charset="0"/>
                <a:ea typeface="MS Pゴシック" pitchFamily="-92" charset="-128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FF"/>
                </a:solidFill>
                <a:latin typeface="Times New Roman" pitchFamily="18" charset="0"/>
                <a:ea typeface="MS Pゴシック" pitchFamily="-92" charset="-128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FF"/>
                </a:solidFill>
                <a:latin typeface="Times New Roman" pitchFamily="18" charset="0"/>
                <a:ea typeface="MS Pゴシック" pitchFamily="-92" charset="-128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FF"/>
                </a:solidFill>
                <a:latin typeface="Times New Roman" pitchFamily="18" charset="0"/>
                <a:ea typeface="MS Pゴシック" pitchFamily="-92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3600" b="1" kern="0" dirty="0"/>
              <a:t>Severe CHD</a:t>
            </a:r>
          </a:p>
        </p:txBody>
      </p:sp>
    </p:spTree>
    <p:extLst>
      <p:ext uri="{BB962C8B-B14F-4D97-AF65-F5344CB8AC3E}">
        <p14:creationId xmlns:p14="http://schemas.microsoft.com/office/powerpoint/2010/main" val="5764754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OFFICE THEME" val="tl19h8nL"/>
  <p:tag name="ARTICULATE_SLIDE_COUNT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Times New Roman"/>
        <a:ea typeface="MS Pゴシック"/>
        <a:cs typeface=""/>
      </a:majorFont>
      <a:minorFont>
        <a:latin typeface="Times New Roman"/>
        <a:ea typeface="MS P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ゴシック" pitchFamily="-9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ゴシック" pitchFamily="-9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71BBB62C52A44BB618686A72DF0203" ma:contentTypeVersion="10" ma:contentTypeDescription="Create a new document." ma:contentTypeScope="" ma:versionID="fefef014a5b873455127a5154382ea14">
  <xsd:schema xmlns:xsd="http://www.w3.org/2001/XMLSchema" xmlns:xs="http://www.w3.org/2001/XMLSchema" xmlns:p="http://schemas.microsoft.com/office/2006/metadata/properties" xmlns:ns2="f3e57897-1c42-4b44-8eb6-ccc22826b8cd" xmlns:ns3="bc286e9e-9d38-4199-95ab-600c53f9639c" targetNamespace="http://schemas.microsoft.com/office/2006/metadata/properties" ma:root="true" ma:fieldsID="da828a67e2f2e71c8099b057104c74a9" ns2:_="" ns3:_="">
    <xsd:import namespace="f3e57897-1c42-4b44-8eb6-ccc22826b8cd"/>
    <xsd:import namespace="bc286e9e-9d38-4199-95ab-600c53f9639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e57897-1c42-4b44-8eb6-ccc22826b8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86e9e-9d38-4199-95ab-600c53f963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930110-19E2-48F0-B8A9-E450D28AD3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9A943D-95FB-4906-84A3-C42CE6A9695D}">
  <ds:schemaRefs>
    <ds:schemaRef ds:uri="http://purl.org/dc/elements/1.1/"/>
    <ds:schemaRef ds:uri="http://schemas.microsoft.com/office/2006/metadata/properties"/>
    <ds:schemaRef ds:uri="bc286e9e-9d38-4199-95ab-600c53f9639c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f3e57897-1c42-4b44-8eb6-ccc22826b8c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91ACC12-23AD-4DF5-87D0-83B0800061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e57897-1c42-4b44-8eb6-ccc22826b8cd"/>
    <ds:schemaRef ds:uri="bc286e9e-9d38-4199-95ab-600c53f96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13505</TotalTime>
  <Words>5238</Words>
  <Application>Microsoft Macintosh PowerPoint</Application>
  <PresentationFormat>On-screen Show (4:3)</PresentationFormat>
  <Paragraphs>722</Paragraphs>
  <Slides>82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6" baseType="lpstr">
      <vt:lpstr>Arial</vt:lpstr>
      <vt:lpstr>Arial Regular</vt:lpstr>
      <vt:lpstr>Calibri</vt:lpstr>
      <vt:lpstr>Montserrat</vt:lpstr>
      <vt:lpstr>Montserrat Ultra Light</vt:lpstr>
      <vt:lpstr>Symbol</vt:lpstr>
      <vt:lpstr>Tahoma</vt:lpstr>
      <vt:lpstr>Times</vt:lpstr>
      <vt:lpstr>Times New Roman</vt:lpstr>
      <vt:lpstr>Tw Cen MT</vt:lpstr>
      <vt:lpstr>Wingdings</vt:lpstr>
      <vt:lpstr>Wingdings 2</vt:lpstr>
      <vt:lpstr>Default Design</vt:lpstr>
      <vt:lpstr>Chart</vt:lpstr>
      <vt:lpstr>Cardiac Disease in Pregnancy</vt:lpstr>
      <vt:lpstr>PowerPoint Presentation</vt:lpstr>
      <vt:lpstr>Disclosures</vt:lpstr>
      <vt:lpstr>Learning Objectives</vt:lpstr>
      <vt:lpstr>Maternal Mortality in Pregnancy</vt:lpstr>
      <vt:lpstr>Rising incidence &amp; risk…. </vt:lpstr>
      <vt:lpstr>Risk factors for CVD in pregnancy</vt:lpstr>
      <vt:lpstr>Congenital cardiac disease</vt:lpstr>
      <vt:lpstr>Congenital cardiac disease</vt:lpstr>
      <vt:lpstr>PowerPoint Presentation</vt:lpstr>
      <vt:lpstr>Ask the question…</vt:lpstr>
      <vt:lpstr>Predicting Pregnancy Risk</vt:lpstr>
      <vt:lpstr>Hemodynamic Changes</vt:lpstr>
      <vt:lpstr>Pregnancy Risk</vt:lpstr>
      <vt:lpstr>WHO- Risk in pregnancy Congenital HD</vt:lpstr>
      <vt:lpstr>WHO- Risk in pregnancy Acquired HD</vt:lpstr>
      <vt:lpstr>Overall Maternal Cardiac Event Rate in Pregnancy by WHO Class</vt:lpstr>
      <vt:lpstr>PowerPoint Presentation</vt:lpstr>
      <vt:lpstr>Predictors of Cardiac Events</vt:lpstr>
      <vt:lpstr>PowerPoint Presentation</vt:lpstr>
      <vt:lpstr>Predictors of Maternal CV Complications</vt:lpstr>
      <vt:lpstr>Modified Risk Score of CV Complications During Pregnancy</vt:lpstr>
      <vt:lpstr>Modified Risk Score of CV Complications During Pregnancy</vt:lpstr>
      <vt:lpstr>CARPREG II Score</vt:lpstr>
      <vt:lpstr>Pregnancy Not Advised</vt:lpstr>
      <vt:lpstr>Offspring Complications</vt:lpstr>
      <vt:lpstr>General approach to pregnancy</vt:lpstr>
      <vt:lpstr>Pre-pregnancy Evaluation</vt:lpstr>
      <vt:lpstr>PowerPoint Presentation</vt:lpstr>
      <vt:lpstr>PowerPoint Presentation</vt:lpstr>
      <vt:lpstr>How often should we be seeing &amp; imaging them? </vt:lpstr>
      <vt:lpstr>What are we looking for? </vt:lpstr>
      <vt:lpstr>Common Pathways For All Types Of Cardiac Disease</vt:lpstr>
      <vt:lpstr>Delivery Mode &amp; Anesthesia</vt:lpstr>
      <vt:lpstr>PowerPoint Presentation</vt:lpstr>
      <vt:lpstr>Endocarditis Prophylaxis</vt:lpstr>
      <vt:lpstr>PowerPoint Presentation</vt:lpstr>
      <vt:lpstr>Who do I work up for NEW or worsening heart disease? </vt:lpstr>
      <vt:lpstr>PowerPoint Presentation</vt:lpstr>
      <vt:lpstr>Cardiomyopathy</vt:lpstr>
      <vt:lpstr>PowerPoint Presentation</vt:lpstr>
      <vt:lpstr>Peripartum Cardiomyopathy                                Diagnostic Criteria</vt:lpstr>
      <vt:lpstr>Clinical Presentation 90% cases occur 1st 2 months postpartum</vt:lpstr>
      <vt:lpstr>Cardiomyopathy Management Principles</vt:lpstr>
      <vt:lpstr>NT-proB-type Natriuretic Peptide/BNP</vt:lpstr>
      <vt:lpstr>Practical Management of PPCM &amp; Cardiomyopathy</vt:lpstr>
      <vt:lpstr>Practical Management of PPCM &amp; Cardiomyopathy Afterload reduction</vt:lpstr>
      <vt:lpstr>Peripartum Cardiomyopathy</vt:lpstr>
      <vt:lpstr>Survival PPCM vs. other CM</vt:lpstr>
      <vt:lpstr>Complex &amp; Cyanotic heart disease</vt:lpstr>
      <vt:lpstr>Cyanotic CHD</vt:lpstr>
      <vt:lpstr>PowerPoint Presentation</vt:lpstr>
      <vt:lpstr>Eisenmenger Syndrome</vt:lpstr>
      <vt:lpstr>Valvular disease</vt:lpstr>
      <vt:lpstr>ASD/AVSD and Pregnancy</vt:lpstr>
      <vt:lpstr>Pulmonic Stenosis</vt:lpstr>
      <vt:lpstr>Pulmonary stenosis</vt:lpstr>
      <vt:lpstr>Aortic Stenosis</vt:lpstr>
      <vt:lpstr>Aortic Stenosis</vt:lpstr>
      <vt:lpstr>Aortic Coarctation</vt:lpstr>
      <vt:lpstr>Marfan Syndrome</vt:lpstr>
      <vt:lpstr>Marfan syndrome: pregnancy management</vt:lpstr>
      <vt:lpstr>PowerPoint Presentation</vt:lpstr>
      <vt:lpstr>Marfan syndrome: pregnancy management</vt:lpstr>
      <vt:lpstr>Mechanical Valves</vt:lpstr>
      <vt:lpstr>How to anti-coagulate prostatic valves</vt:lpstr>
      <vt:lpstr>PowerPoint Presentation</vt:lpstr>
      <vt:lpstr>PowerPoint Presentation</vt:lpstr>
      <vt:lpstr>Anticoagulation strategies in PV in pregnancy</vt:lpstr>
      <vt:lpstr>Summary</vt:lpstr>
      <vt:lpstr>References</vt:lpstr>
      <vt:lpstr>WHO I</vt:lpstr>
      <vt:lpstr>WHO II</vt:lpstr>
      <vt:lpstr>WHO III</vt:lpstr>
      <vt:lpstr>WHO IV</vt:lpstr>
      <vt:lpstr>PowerPoint Presentation</vt:lpstr>
      <vt:lpstr>Evidence</vt:lpstr>
      <vt:lpstr>Evidence</vt:lpstr>
      <vt:lpstr>Evidence</vt:lpstr>
      <vt:lpstr>Evidence</vt:lpstr>
      <vt:lpstr>Evidence</vt:lpstr>
      <vt:lpstr>Evidence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Rachelle Fondaw</dc:creator>
  <cp:lastModifiedBy>Microsoft Office User</cp:lastModifiedBy>
  <cp:revision>155</cp:revision>
  <dcterms:created xsi:type="dcterms:W3CDTF">2018-02-22T13:12:33Z</dcterms:created>
  <dcterms:modified xsi:type="dcterms:W3CDTF">2021-02-07T20:53:06Z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0x010100E771BBB62C52A44BB618686A72DF0203</vt:lpwstr>
  </property>
  <property fmtid="{D5CDD505-2E9C-101B-9397-08002B2CF9AE}" pid="3" name="ArticulateGUID">
    <vt:lpwstr>46172EBA-C71B-424D-B576-BABC530F497C</vt:lpwstr>
  </property>
  <property fmtid="{D5CDD505-2E9C-101B-9397-08002B2CF9AE}" pid="4" name="ArticulatePath">
    <vt:lpwstr>https://societyformfm.sharepoint.com/sites/OfficeUse/Shared Documents/Templates/SMFM PPT Template - Meetings</vt:lpwstr>
  </property>
</Properties>
</file>